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8" r:id="rId3"/>
    <p:sldId id="269" r:id="rId4"/>
    <p:sldId id="257" r:id="rId5"/>
    <p:sldId id="270" r:id="rId6"/>
    <p:sldId id="260" r:id="rId7"/>
    <p:sldId id="258" r:id="rId8"/>
    <p:sldId id="259" r:id="rId9"/>
    <p:sldId id="261" r:id="rId10"/>
    <p:sldId id="262" r:id="rId11"/>
    <p:sldId id="267" r:id="rId12"/>
    <p:sldId id="263" r:id="rId13"/>
    <p:sldId id="264" r:id="rId1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6" autoAdjust="0"/>
    <p:restoredTop sz="95768" autoAdjust="0"/>
  </p:normalViewPr>
  <p:slideViewPr>
    <p:cSldViewPr snapToGrid="0">
      <p:cViewPr varScale="1">
        <p:scale>
          <a:sx n="95" d="100"/>
          <a:sy n="95" d="100"/>
        </p:scale>
        <p:origin x="444" y="57"/>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4E9249-9EEB-47F2-8FAA-0B1A6B7447ED}"/>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354F1CDB-B4D4-4BCC-B82B-D58A27EAFE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FD433C72-994A-4E62-B70C-8CD53AEABEBD}"/>
              </a:ext>
            </a:extLst>
          </p:cNvPr>
          <p:cNvSpPr>
            <a:spLocks noGrp="1"/>
          </p:cNvSpPr>
          <p:nvPr>
            <p:ph type="dt" sz="half" idx="10"/>
          </p:nvPr>
        </p:nvSpPr>
        <p:spPr/>
        <p:txBody>
          <a:bodyPr/>
          <a:lstStyle/>
          <a:p>
            <a:fld id="{B1AA0BB2-C486-4B27-BF3F-40044F74329C}" type="datetimeFigureOut">
              <a:rPr lang="fr-FR" smtClean="0"/>
              <a:t>12/12/2022</a:t>
            </a:fld>
            <a:endParaRPr lang="fr-FR" dirty="0"/>
          </a:p>
        </p:txBody>
      </p:sp>
      <p:sp>
        <p:nvSpPr>
          <p:cNvPr id="5" name="Espace réservé du pied de page 4">
            <a:extLst>
              <a:ext uri="{FF2B5EF4-FFF2-40B4-BE49-F238E27FC236}">
                <a16:creationId xmlns:a16="http://schemas.microsoft.com/office/drawing/2014/main" id="{8A9DA24D-04C1-413A-9994-2BB2E1196098}"/>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C8D46A9C-2584-4664-982A-6ED287B943F8}"/>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615340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15326A-4B5F-4440-A0AF-4A488FBF70E0}"/>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4E288DC7-B312-4220-9BBB-CE7F6D1DC574}"/>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99FAF14-FAAD-4B12-90DC-56549935140A}"/>
              </a:ext>
            </a:extLst>
          </p:cNvPr>
          <p:cNvSpPr>
            <a:spLocks noGrp="1"/>
          </p:cNvSpPr>
          <p:nvPr>
            <p:ph type="dt" sz="half" idx="10"/>
          </p:nvPr>
        </p:nvSpPr>
        <p:spPr/>
        <p:txBody>
          <a:bodyPr/>
          <a:lstStyle/>
          <a:p>
            <a:fld id="{B1AA0BB2-C486-4B27-BF3F-40044F74329C}" type="datetimeFigureOut">
              <a:rPr lang="fr-FR" smtClean="0"/>
              <a:t>12/12/2022</a:t>
            </a:fld>
            <a:endParaRPr lang="fr-FR" dirty="0"/>
          </a:p>
        </p:txBody>
      </p:sp>
      <p:sp>
        <p:nvSpPr>
          <p:cNvPr id="5" name="Espace réservé du pied de page 4">
            <a:extLst>
              <a:ext uri="{FF2B5EF4-FFF2-40B4-BE49-F238E27FC236}">
                <a16:creationId xmlns:a16="http://schemas.microsoft.com/office/drawing/2014/main" id="{48499109-56B1-4650-AB57-2CA1E98758E3}"/>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3C0F8567-E0F4-42D9-BCF5-78A4BAC29257}"/>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3439759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910EDB95-292F-4C89-919F-CF989CB88E04}"/>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B2339694-2439-4EB9-A2E9-5E321560C52E}"/>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F2A1FED-DCC1-4844-B1D6-AED10F2BEB57}"/>
              </a:ext>
            </a:extLst>
          </p:cNvPr>
          <p:cNvSpPr>
            <a:spLocks noGrp="1"/>
          </p:cNvSpPr>
          <p:nvPr>
            <p:ph type="dt" sz="half" idx="10"/>
          </p:nvPr>
        </p:nvSpPr>
        <p:spPr/>
        <p:txBody>
          <a:bodyPr/>
          <a:lstStyle/>
          <a:p>
            <a:fld id="{B1AA0BB2-C486-4B27-BF3F-40044F74329C}" type="datetimeFigureOut">
              <a:rPr lang="fr-FR" smtClean="0"/>
              <a:t>12/12/2022</a:t>
            </a:fld>
            <a:endParaRPr lang="fr-FR" dirty="0"/>
          </a:p>
        </p:txBody>
      </p:sp>
      <p:sp>
        <p:nvSpPr>
          <p:cNvPr id="5" name="Espace réservé du pied de page 4">
            <a:extLst>
              <a:ext uri="{FF2B5EF4-FFF2-40B4-BE49-F238E27FC236}">
                <a16:creationId xmlns:a16="http://schemas.microsoft.com/office/drawing/2014/main" id="{6C1B7B06-C036-4C5A-B364-F31BD1ED8020}"/>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817D9B3-5A0C-4342-827B-164E4E6D25E0}"/>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48392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CF48DD-8172-4853-956C-A02C4D39184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75108351-3220-4159-B6F6-1FED8BB483EE}"/>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F535B65-D42C-4E8D-A697-4C7E1F144E72}"/>
              </a:ext>
            </a:extLst>
          </p:cNvPr>
          <p:cNvSpPr>
            <a:spLocks noGrp="1"/>
          </p:cNvSpPr>
          <p:nvPr>
            <p:ph type="dt" sz="half" idx="10"/>
          </p:nvPr>
        </p:nvSpPr>
        <p:spPr/>
        <p:txBody>
          <a:bodyPr/>
          <a:lstStyle/>
          <a:p>
            <a:fld id="{B1AA0BB2-C486-4B27-BF3F-40044F74329C}" type="datetimeFigureOut">
              <a:rPr lang="fr-FR" smtClean="0"/>
              <a:t>12/12/2022</a:t>
            </a:fld>
            <a:endParaRPr lang="fr-FR" dirty="0"/>
          </a:p>
        </p:txBody>
      </p:sp>
      <p:sp>
        <p:nvSpPr>
          <p:cNvPr id="5" name="Espace réservé du pied de page 4">
            <a:extLst>
              <a:ext uri="{FF2B5EF4-FFF2-40B4-BE49-F238E27FC236}">
                <a16:creationId xmlns:a16="http://schemas.microsoft.com/office/drawing/2014/main" id="{26ADFEFD-7087-406F-9123-79ACA40454F6}"/>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A707353-6AC6-4175-AEB8-1B6AB2D5A410}"/>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3411302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813977-DEF7-4167-ABA8-C4C1673AD7D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A7369F03-2D72-41FA-8AD1-126CA9DD33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495C345E-8FD0-43A2-A5CF-9DF164B21BEC}"/>
              </a:ext>
            </a:extLst>
          </p:cNvPr>
          <p:cNvSpPr>
            <a:spLocks noGrp="1"/>
          </p:cNvSpPr>
          <p:nvPr>
            <p:ph type="dt" sz="half" idx="10"/>
          </p:nvPr>
        </p:nvSpPr>
        <p:spPr/>
        <p:txBody>
          <a:bodyPr/>
          <a:lstStyle/>
          <a:p>
            <a:fld id="{B1AA0BB2-C486-4B27-BF3F-40044F74329C}" type="datetimeFigureOut">
              <a:rPr lang="fr-FR" smtClean="0"/>
              <a:t>12/12/2022</a:t>
            </a:fld>
            <a:endParaRPr lang="fr-FR" dirty="0"/>
          </a:p>
        </p:txBody>
      </p:sp>
      <p:sp>
        <p:nvSpPr>
          <p:cNvPr id="5" name="Espace réservé du pied de page 4">
            <a:extLst>
              <a:ext uri="{FF2B5EF4-FFF2-40B4-BE49-F238E27FC236}">
                <a16:creationId xmlns:a16="http://schemas.microsoft.com/office/drawing/2014/main" id="{48E7425C-0001-491F-BF65-42C862A3CB3E}"/>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3083522D-7B8F-493F-B6F5-593814865535}"/>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4124153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A36D02-A252-43B9-94E1-38555832DF59}"/>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8D8E48A-22FE-4581-936C-F78BC29399FD}"/>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1DCD670B-66E4-486A-A583-8B1CF3DEDA79}"/>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5A072BDA-E6FE-443A-A688-97BF581C5651}"/>
              </a:ext>
            </a:extLst>
          </p:cNvPr>
          <p:cNvSpPr>
            <a:spLocks noGrp="1"/>
          </p:cNvSpPr>
          <p:nvPr>
            <p:ph type="dt" sz="half" idx="10"/>
          </p:nvPr>
        </p:nvSpPr>
        <p:spPr/>
        <p:txBody>
          <a:bodyPr/>
          <a:lstStyle/>
          <a:p>
            <a:fld id="{B1AA0BB2-C486-4B27-BF3F-40044F74329C}" type="datetimeFigureOut">
              <a:rPr lang="fr-FR" smtClean="0"/>
              <a:t>12/12/2022</a:t>
            </a:fld>
            <a:endParaRPr lang="fr-FR" dirty="0"/>
          </a:p>
        </p:txBody>
      </p:sp>
      <p:sp>
        <p:nvSpPr>
          <p:cNvPr id="6" name="Espace réservé du pied de page 5">
            <a:extLst>
              <a:ext uri="{FF2B5EF4-FFF2-40B4-BE49-F238E27FC236}">
                <a16:creationId xmlns:a16="http://schemas.microsoft.com/office/drawing/2014/main" id="{B5E4BB5F-B51E-4734-9558-FA2723C387CD}"/>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BB6B2C81-48D9-472F-AC4E-041AFB6679D4}"/>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3985668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11AEEC-3604-4B6B-AF50-918A5BBA79CC}"/>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B5D6FF55-4A16-4E4F-8EC7-4502E3044D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5E88FBF3-8F85-47F8-85AA-4B580FF06580}"/>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00962958-0F92-421F-AAB8-1F687132DA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5A7F2A6D-D1CC-410B-8124-7D4BE7A521D6}"/>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18D96F1D-796D-4BFE-B698-BA5B77DBB946}"/>
              </a:ext>
            </a:extLst>
          </p:cNvPr>
          <p:cNvSpPr>
            <a:spLocks noGrp="1"/>
          </p:cNvSpPr>
          <p:nvPr>
            <p:ph type="dt" sz="half" idx="10"/>
          </p:nvPr>
        </p:nvSpPr>
        <p:spPr/>
        <p:txBody>
          <a:bodyPr/>
          <a:lstStyle/>
          <a:p>
            <a:fld id="{B1AA0BB2-C486-4B27-BF3F-40044F74329C}" type="datetimeFigureOut">
              <a:rPr lang="fr-FR" smtClean="0"/>
              <a:t>12/12/2022</a:t>
            </a:fld>
            <a:endParaRPr lang="fr-FR" dirty="0"/>
          </a:p>
        </p:txBody>
      </p:sp>
      <p:sp>
        <p:nvSpPr>
          <p:cNvPr id="8" name="Espace réservé du pied de page 7">
            <a:extLst>
              <a:ext uri="{FF2B5EF4-FFF2-40B4-BE49-F238E27FC236}">
                <a16:creationId xmlns:a16="http://schemas.microsoft.com/office/drawing/2014/main" id="{DBE65401-58CD-4890-9344-4CD64202AB19}"/>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0722B675-06BF-43A7-8C11-8AF7F17F32D3}"/>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3034505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519343-53BD-41B5-9DEF-90BBF91476E0}"/>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19B0315D-5A0F-49BF-9B4C-4292E1A29B79}"/>
              </a:ext>
            </a:extLst>
          </p:cNvPr>
          <p:cNvSpPr>
            <a:spLocks noGrp="1"/>
          </p:cNvSpPr>
          <p:nvPr>
            <p:ph type="dt" sz="half" idx="10"/>
          </p:nvPr>
        </p:nvSpPr>
        <p:spPr/>
        <p:txBody>
          <a:bodyPr/>
          <a:lstStyle/>
          <a:p>
            <a:fld id="{B1AA0BB2-C486-4B27-BF3F-40044F74329C}" type="datetimeFigureOut">
              <a:rPr lang="fr-FR" smtClean="0"/>
              <a:t>12/12/2022</a:t>
            </a:fld>
            <a:endParaRPr lang="fr-FR" dirty="0"/>
          </a:p>
        </p:txBody>
      </p:sp>
      <p:sp>
        <p:nvSpPr>
          <p:cNvPr id="4" name="Espace réservé du pied de page 3">
            <a:extLst>
              <a:ext uri="{FF2B5EF4-FFF2-40B4-BE49-F238E27FC236}">
                <a16:creationId xmlns:a16="http://schemas.microsoft.com/office/drawing/2014/main" id="{F0ADD2F3-8214-47C9-AEDB-C6632473F7DC}"/>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52FA710A-4542-45B0-909B-4DA42B216423}"/>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3432307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357C0B38-E2D4-4290-809C-8594969E781F}"/>
              </a:ext>
            </a:extLst>
          </p:cNvPr>
          <p:cNvSpPr>
            <a:spLocks noGrp="1"/>
          </p:cNvSpPr>
          <p:nvPr>
            <p:ph type="dt" sz="half" idx="10"/>
          </p:nvPr>
        </p:nvSpPr>
        <p:spPr/>
        <p:txBody>
          <a:bodyPr/>
          <a:lstStyle/>
          <a:p>
            <a:fld id="{B1AA0BB2-C486-4B27-BF3F-40044F74329C}" type="datetimeFigureOut">
              <a:rPr lang="fr-FR" smtClean="0"/>
              <a:t>12/12/2022</a:t>
            </a:fld>
            <a:endParaRPr lang="fr-FR" dirty="0"/>
          </a:p>
        </p:txBody>
      </p:sp>
      <p:sp>
        <p:nvSpPr>
          <p:cNvPr id="3" name="Espace réservé du pied de page 2">
            <a:extLst>
              <a:ext uri="{FF2B5EF4-FFF2-40B4-BE49-F238E27FC236}">
                <a16:creationId xmlns:a16="http://schemas.microsoft.com/office/drawing/2014/main" id="{9D730122-4119-4A54-A979-256465969154}"/>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9D9D5080-6B13-45C8-9A4C-F5ADB8D03353}"/>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1805993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AD1FB7-50FB-44CB-BDAA-91D46F42E49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D7FF0CAF-47B0-46D6-989A-4FC04648C8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29507F41-137D-44C9-A520-5FB431FEA3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6532E66-8DD8-4274-8DB7-91142731BACF}"/>
              </a:ext>
            </a:extLst>
          </p:cNvPr>
          <p:cNvSpPr>
            <a:spLocks noGrp="1"/>
          </p:cNvSpPr>
          <p:nvPr>
            <p:ph type="dt" sz="half" idx="10"/>
          </p:nvPr>
        </p:nvSpPr>
        <p:spPr/>
        <p:txBody>
          <a:bodyPr/>
          <a:lstStyle/>
          <a:p>
            <a:fld id="{B1AA0BB2-C486-4B27-BF3F-40044F74329C}" type="datetimeFigureOut">
              <a:rPr lang="fr-FR" smtClean="0"/>
              <a:t>12/12/2022</a:t>
            </a:fld>
            <a:endParaRPr lang="fr-FR" dirty="0"/>
          </a:p>
        </p:txBody>
      </p:sp>
      <p:sp>
        <p:nvSpPr>
          <p:cNvPr id="6" name="Espace réservé du pied de page 5">
            <a:extLst>
              <a:ext uri="{FF2B5EF4-FFF2-40B4-BE49-F238E27FC236}">
                <a16:creationId xmlns:a16="http://schemas.microsoft.com/office/drawing/2014/main" id="{2E7ADFDC-48CA-4516-B144-53A44A48A9BE}"/>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C11693AC-9109-46A3-964C-FBA760A9B0AD}"/>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3810596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9FFA0F-EC2A-4BB7-8EEE-45B8F9354A96}"/>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D0B04776-B327-4D8C-BD77-7B89ED6493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21278733-D6D0-4E91-A410-8BEA29FB53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FFE5FF12-3DAD-4668-B87D-05AB3BCEB112}"/>
              </a:ext>
            </a:extLst>
          </p:cNvPr>
          <p:cNvSpPr>
            <a:spLocks noGrp="1"/>
          </p:cNvSpPr>
          <p:nvPr>
            <p:ph type="dt" sz="half" idx="10"/>
          </p:nvPr>
        </p:nvSpPr>
        <p:spPr/>
        <p:txBody>
          <a:bodyPr/>
          <a:lstStyle/>
          <a:p>
            <a:fld id="{B1AA0BB2-C486-4B27-BF3F-40044F74329C}" type="datetimeFigureOut">
              <a:rPr lang="fr-FR" smtClean="0"/>
              <a:t>12/12/2022</a:t>
            </a:fld>
            <a:endParaRPr lang="fr-FR" dirty="0"/>
          </a:p>
        </p:txBody>
      </p:sp>
      <p:sp>
        <p:nvSpPr>
          <p:cNvPr id="6" name="Espace réservé du pied de page 5">
            <a:extLst>
              <a:ext uri="{FF2B5EF4-FFF2-40B4-BE49-F238E27FC236}">
                <a16:creationId xmlns:a16="http://schemas.microsoft.com/office/drawing/2014/main" id="{B6E23B8E-9CC6-468F-9ACC-1E566D47642B}"/>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1BC4B3DE-BBDB-4DC1-830C-A79543B21347}"/>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35713853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BEC40D6-C699-47B8-9670-238975CC66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8C55F25D-44C2-4F22-AB96-F517378AB3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2B3BFEC-6627-477F-86C8-6D5E6E6EED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AA0BB2-C486-4B27-BF3F-40044F74329C}" type="datetimeFigureOut">
              <a:rPr lang="fr-FR" smtClean="0"/>
              <a:t>12/12/2022</a:t>
            </a:fld>
            <a:endParaRPr lang="fr-FR" dirty="0"/>
          </a:p>
        </p:txBody>
      </p:sp>
      <p:sp>
        <p:nvSpPr>
          <p:cNvPr id="5" name="Espace réservé du pied de page 4">
            <a:extLst>
              <a:ext uri="{FF2B5EF4-FFF2-40B4-BE49-F238E27FC236}">
                <a16:creationId xmlns:a16="http://schemas.microsoft.com/office/drawing/2014/main" id="{CC3F0076-A103-4C7F-98A3-22C5BBF2FF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883327-7EDD-4D29-A7A0-1A42792F2F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00A66A-048C-498A-A8F2-B55FADA76957}" type="slidenum">
              <a:rPr lang="fr-FR" smtClean="0"/>
              <a:t>‹N°›</a:t>
            </a:fld>
            <a:endParaRPr lang="fr-FR" dirty="0"/>
          </a:p>
        </p:txBody>
      </p:sp>
    </p:spTree>
    <p:extLst>
      <p:ext uri="{BB962C8B-B14F-4D97-AF65-F5344CB8AC3E}">
        <p14:creationId xmlns:p14="http://schemas.microsoft.com/office/powerpoint/2010/main" val="4104438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1.pn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65.xml"/><Relationship Id="rId7" Type="http://schemas.openxmlformats.org/officeDocument/2006/relationships/tags" Target="../tags/tag69.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tags" Target="../tags/tag68.xml"/><Relationship Id="rId5" Type="http://schemas.openxmlformats.org/officeDocument/2006/relationships/tags" Target="../tags/tag67.xml"/><Relationship Id="rId10" Type="http://schemas.openxmlformats.org/officeDocument/2006/relationships/image" Target="../media/image19.jpg"/><Relationship Id="rId4" Type="http://schemas.openxmlformats.org/officeDocument/2006/relationships/tags" Target="../tags/tag66.xml"/><Relationship Id="rId9" Type="http://schemas.openxmlformats.org/officeDocument/2006/relationships/image" Target="../media/image18.jpg"/></Relationships>
</file>

<file path=ppt/slides/_rels/slide11.xml.rels><?xml version="1.0" encoding="UTF-8" standalone="yes"?>
<Relationships xmlns="http://schemas.openxmlformats.org/package/2006/relationships"><Relationship Id="rId3" Type="http://schemas.openxmlformats.org/officeDocument/2006/relationships/tags" Target="../tags/tag72.xml"/><Relationship Id="rId7" Type="http://schemas.openxmlformats.org/officeDocument/2006/relationships/image" Target="../media/image21.jp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20.jpg"/><Relationship Id="rId5" Type="http://schemas.openxmlformats.org/officeDocument/2006/relationships/slideLayout" Target="../slideLayouts/slideLayout2.xml"/><Relationship Id="rId4" Type="http://schemas.openxmlformats.org/officeDocument/2006/relationships/tags" Target="../tags/tag73.xml"/></Relationships>
</file>

<file path=ppt/slides/_rels/slide12.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tags" Target="../tags/tag76.xml"/><Relationship Id="rId7" Type="http://schemas.openxmlformats.org/officeDocument/2006/relationships/slideLayout" Target="../slideLayouts/slideLayout2.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tags" Target="../tags/tag77.xml"/></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82.xml"/><Relationship Id="rId7" Type="http://schemas.openxmlformats.org/officeDocument/2006/relationships/tags" Target="../tags/tag86.xml"/><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tags" Target="../tags/tag85.xml"/><Relationship Id="rId5" Type="http://schemas.openxmlformats.org/officeDocument/2006/relationships/tags" Target="../tags/tag84.xml"/><Relationship Id="rId4" Type="http://schemas.openxmlformats.org/officeDocument/2006/relationships/tags" Target="../tags/tag83.xml"/><Relationship Id="rId9" Type="http://schemas.openxmlformats.org/officeDocument/2006/relationships/image" Target="../media/image23.jpg"/></Relationships>
</file>

<file path=ppt/slides/_rels/slide2.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tags" Target="../tags/tag6.xml"/><Relationship Id="rId7"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9" Type="http://schemas.openxmlformats.org/officeDocument/2006/relationships/image" Target="../media/image3.jpg"/></Relationships>
</file>

<file path=ppt/slides/_rels/slide3.xml.rels><?xml version="1.0" encoding="UTF-8" standalone="yes"?>
<Relationships xmlns="http://schemas.openxmlformats.org/package/2006/relationships"><Relationship Id="rId8" Type="http://schemas.openxmlformats.org/officeDocument/2006/relationships/tags" Target="../tags/tag17.xml"/><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image" Target="../media/image5.jp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image" Target="../media/image4.jpg"/><Relationship Id="rId5" Type="http://schemas.openxmlformats.org/officeDocument/2006/relationships/tags" Target="../tags/tag14.xml"/><Relationship Id="rId10" Type="http://schemas.openxmlformats.org/officeDocument/2006/relationships/slideLayout" Target="../slideLayouts/slideLayout2.xml"/><Relationship Id="rId4" Type="http://schemas.openxmlformats.org/officeDocument/2006/relationships/tags" Target="../tags/tag13.xml"/><Relationship Id="rId9" Type="http://schemas.openxmlformats.org/officeDocument/2006/relationships/tags" Target="../tags/tag18.xml"/></Relationships>
</file>

<file path=ppt/slides/_rels/slide4.xml.rels><?xml version="1.0" encoding="UTF-8" standalone="yes"?>
<Relationships xmlns="http://schemas.openxmlformats.org/package/2006/relationships"><Relationship Id="rId8" Type="http://schemas.openxmlformats.org/officeDocument/2006/relationships/tags" Target="../tags/tag26.xml"/><Relationship Id="rId3" Type="http://schemas.openxmlformats.org/officeDocument/2006/relationships/tags" Target="../tags/tag21.xml"/><Relationship Id="rId7" Type="http://schemas.openxmlformats.org/officeDocument/2006/relationships/tags" Target="../tags/tag25.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5" Type="http://schemas.openxmlformats.org/officeDocument/2006/relationships/tags" Target="../tags/tag23.xml"/><Relationship Id="rId10" Type="http://schemas.openxmlformats.org/officeDocument/2006/relationships/image" Target="../media/image6.jpg"/><Relationship Id="rId4" Type="http://schemas.openxmlformats.org/officeDocument/2006/relationships/tags" Target="../tags/tag22.xml"/><Relationship Id="rId9"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tags" Target="../tags/tag34.xml"/><Relationship Id="rId3" Type="http://schemas.openxmlformats.org/officeDocument/2006/relationships/tags" Target="../tags/tag29.xml"/><Relationship Id="rId7" Type="http://schemas.openxmlformats.org/officeDocument/2006/relationships/tags" Target="../tags/tag33.xml"/><Relationship Id="rId12" Type="http://schemas.openxmlformats.org/officeDocument/2006/relationships/image" Target="../media/image8.jp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image" Target="../media/image7.jpg"/><Relationship Id="rId5" Type="http://schemas.openxmlformats.org/officeDocument/2006/relationships/tags" Target="../tags/tag31.xml"/><Relationship Id="rId10" Type="http://schemas.openxmlformats.org/officeDocument/2006/relationships/slideLayout" Target="../slideLayouts/slideLayout2.xml"/><Relationship Id="rId4" Type="http://schemas.openxmlformats.org/officeDocument/2006/relationships/tags" Target="../tags/tag30.xml"/><Relationship Id="rId9" Type="http://schemas.openxmlformats.org/officeDocument/2006/relationships/tags" Target="../tags/tag35.xml"/></Relationships>
</file>

<file path=ppt/slides/_rels/slide6.xml.rels><?xml version="1.0" encoding="UTF-8" standalone="yes"?>
<Relationships xmlns="http://schemas.openxmlformats.org/package/2006/relationships"><Relationship Id="rId3" Type="http://schemas.openxmlformats.org/officeDocument/2006/relationships/tags" Target="../tags/tag38.xml"/><Relationship Id="rId7" Type="http://schemas.openxmlformats.org/officeDocument/2006/relationships/image" Target="../media/image10.jp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9.jpg"/><Relationship Id="rId5" Type="http://schemas.openxmlformats.org/officeDocument/2006/relationships/slideLayout" Target="../slideLayouts/slideLayout2.xml"/><Relationship Id="rId4" Type="http://schemas.openxmlformats.org/officeDocument/2006/relationships/tags" Target="../tags/tag39.xml"/></Relationships>
</file>

<file path=ppt/slides/_rels/slide7.xml.rels><?xml version="1.0" encoding="UTF-8" standalone="yes"?>
<Relationships xmlns="http://schemas.openxmlformats.org/package/2006/relationships"><Relationship Id="rId8" Type="http://schemas.openxmlformats.org/officeDocument/2006/relationships/tags" Target="../tags/tag47.xml"/><Relationship Id="rId3" Type="http://schemas.openxmlformats.org/officeDocument/2006/relationships/tags" Target="../tags/tag42.xml"/><Relationship Id="rId7" Type="http://schemas.openxmlformats.org/officeDocument/2006/relationships/tags" Target="../tags/tag46.xml"/><Relationship Id="rId12" Type="http://schemas.openxmlformats.org/officeDocument/2006/relationships/image" Target="../media/image12.jp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image" Target="../media/image11.jpg"/><Relationship Id="rId5" Type="http://schemas.openxmlformats.org/officeDocument/2006/relationships/tags" Target="../tags/tag44.xml"/><Relationship Id="rId10" Type="http://schemas.openxmlformats.org/officeDocument/2006/relationships/slideLayout" Target="../slideLayouts/slideLayout2.xml"/><Relationship Id="rId4" Type="http://schemas.openxmlformats.org/officeDocument/2006/relationships/tags" Target="../tags/tag43.xml"/><Relationship Id="rId9" Type="http://schemas.openxmlformats.org/officeDocument/2006/relationships/tags" Target="../tags/tag48.xml"/></Relationships>
</file>

<file path=ppt/slides/_rels/slide8.xml.rels><?xml version="1.0" encoding="UTF-8" standalone="yes"?>
<Relationships xmlns="http://schemas.openxmlformats.org/package/2006/relationships"><Relationship Id="rId8" Type="http://schemas.openxmlformats.org/officeDocument/2006/relationships/tags" Target="../tags/tag56.xml"/><Relationship Id="rId3" Type="http://schemas.openxmlformats.org/officeDocument/2006/relationships/tags" Target="../tags/tag51.xml"/><Relationship Id="rId7" Type="http://schemas.openxmlformats.org/officeDocument/2006/relationships/tags" Target="../tags/tag55.xml"/><Relationship Id="rId12" Type="http://schemas.openxmlformats.org/officeDocument/2006/relationships/image" Target="../media/image15.jp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tags" Target="../tags/tag54.xml"/><Relationship Id="rId11" Type="http://schemas.openxmlformats.org/officeDocument/2006/relationships/image" Target="../media/image14.jpg"/><Relationship Id="rId5" Type="http://schemas.openxmlformats.org/officeDocument/2006/relationships/tags" Target="../tags/tag53.xml"/><Relationship Id="rId10" Type="http://schemas.openxmlformats.org/officeDocument/2006/relationships/image" Target="../media/image13.jpg"/><Relationship Id="rId4" Type="http://schemas.openxmlformats.org/officeDocument/2006/relationships/tags" Target="../tags/tag52.xml"/><Relationship Id="rId9"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tags" Target="../tags/tag59.xml"/><Relationship Id="rId7" Type="http://schemas.openxmlformats.org/officeDocument/2006/relationships/slideLayout" Target="../slideLayouts/slideLayout2.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9"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12ADB6-0276-49F7-BB4C-61871C5A5D77}"/>
              </a:ext>
            </a:extLst>
          </p:cNvPr>
          <p:cNvSpPr/>
          <p:nvPr>
            <p:custDataLst>
              <p:tags r:id="rId1"/>
            </p:custDataLst>
          </p:nvPr>
        </p:nvSpPr>
        <p:spPr>
          <a:xfrm>
            <a:off x="190500" y="190500"/>
            <a:ext cx="11806238" cy="6457950"/>
          </a:xfrm>
          <a:prstGeom prst="rect">
            <a:avLst/>
          </a:prstGeom>
          <a:ln>
            <a:solidFill>
              <a:schemeClr val="accent2"/>
            </a:solidFill>
          </a:ln>
          <a:effectLst>
            <a:glow rad="228600">
              <a:schemeClr val="accent3">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solidFill>
                <a:schemeClr val="accent2"/>
              </a:solidFill>
            </a:endParaRPr>
          </a:p>
        </p:txBody>
      </p:sp>
      <p:pic>
        <p:nvPicPr>
          <p:cNvPr id="1026" name="Picture 2">
            <a:extLst>
              <a:ext uri="{FF2B5EF4-FFF2-40B4-BE49-F238E27FC236}">
                <a16:creationId xmlns:a16="http://schemas.microsoft.com/office/drawing/2014/main" id="{E8F8C76A-5EA1-49D2-A650-2937623E0BA0}"/>
              </a:ext>
            </a:extLst>
          </p:cNvPr>
          <p:cNvPicPr>
            <a:picLocks noChangeAspect="1" noChangeArrowheads="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2286000" y="80963"/>
            <a:ext cx="7620000" cy="3133725"/>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03E54E59-5EF8-4230-AC86-A83233C3638D}"/>
              </a:ext>
            </a:extLst>
          </p:cNvPr>
          <p:cNvSpPr txBox="1"/>
          <p:nvPr>
            <p:custDataLst>
              <p:tags r:id="rId3"/>
            </p:custDataLst>
          </p:nvPr>
        </p:nvSpPr>
        <p:spPr>
          <a:xfrm>
            <a:off x="2552710" y="3319463"/>
            <a:ext cx="7529542" cy="2308324"/>
          </a:xfrm>
          <a:prstGeom prst="rect">
            <a:avLst/>
          </a:prstGeom>
          <a:noFill/>
        </p:spPr>
        <p:txBody>
          <a:bodyPr wrap="square" rtlCol="0">
            <a:spAutoFit/>
          </a:bodyPr>
          <a:lstStyle/>
          <a:p>
            <a:r>
              <a:rPr lang="fr-FR" sz="2400" b="1" i="0" dirty="0">
                <a:solidFill>
                  <a:srgbClr val="271A38"/>
                </a:solidFill>
                <a:effectLst/>
                <a:latin typeface="Inter"/>
              </a:rPr>
              <a:t>- Analyse de l’état actuel du site La Panthère.</a:t>
            </a:r>
          </a:p>
          <a:p>
            <a:endParaRPr lang="fr-FR" sz="2400" b="1" dirty="0">
              <a:solidFill>
                <a:srgbClr val="271A38"/>
              </a:solidFill>
              <a:latin typeface="Inter"/>
            </a:endParaRPr>
          </a:p>
          <a:p>
            <a:r>
              <a:rPr lang="fr-FR" sz="2400" b="1" i="0" dirty="0">
                <a:solidFill>
                  <a:srgbClr val="271A38"/>
                </a:solidFill>
                <a:effectLst/>
                <a:latin typeface="Inter"/>
              </a:rPr>
              <a:t>- Les améliorations du SEO, de l’accessibilité</a:t>
            </a:r>
            <a:r>
              <a:rPr lang="fr-FR" sz="2400" b="1" dirty="0">
                <a:solidFill>
                  <a:srgbClr val="271A38"/>
                </a:solidFill>
                <a:latin typeface="Inter"/>
              </a:rPr>
              <a:t> et du référencement.</a:t>
            </a:r>
            <a:endParaRPr lang="fr-FR" sz="2400" b="1" i="0" dirty="0">
              <a:solidFill>
                <a:srgbClr val="271A38"/>
              </a:solidFill>
              <a:effectLst/>
              <a:latin typeface="Inter"/>
            </a:endParaRPr>
          </a:p>
          <a:p>
            <a:endParaRPr lang="fr-FR" sz="2400" b="1" dirty="0">
              <a:solidFill>
                <a:srgbClr val="271A38"/>
              </a:solidFill>
              <a:latin typeface="Inter"/>
            </a:endParaRPr>
          </a:p>
          <a:p>
            <a:r>
              <a:rPr lang="fr-FR" sz="2400" b="1" dirty="0">
                <a:solidFill>
                  <a:srgbClr val="271A38"/>
                </a:solidFill>
                <a:latin typeface="Inter"/>
              </a:rPr>
              <a:t>- La comparaison des résultats.</a:t>
            </a:r>
            <a:endParaRPr lang="fr-FR" sz="2400" dirty="0"/>
          </a:p>
        </p:txBody>
      </p:sp>
    </p:spTree>
    <p:extLst>
      <p:ext uri="{BB962C8B-B14F-4D97-AF65-F5344CB8AC3E}">
        <p14:creationId xmlns:p14="http://schemas.microsoft.com/office/powerpoint/2010/main" val="3556379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2421F42F-FE60-45D1-A80F-4670950F1887}"/>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252413" y="1513819"/>
            <a:ext cx="11558588" cy="3286549"/>
          </a:xfrm>
          <a:prstGeom prst="rect">
            <a:avLst/>
          </a:prstGeom>
        </p:spPr>
      </p:pic>
      <p:sp>
        <p:nvSpPr>
          <p:cNvPr id="7" name="ZoneTexte 6">
            <a:extLst>
              <a:ext uri="{FF2B5EF4-FFF2-40B4-BE49-F238E27FC236}">
                <a16:creationId xmlns:a16="http://schemas.microsoft.com/office/drawing/2014/main" id="{32DA6064-FD44-4920-B52A-69769C3FD7DC}"/>
              </a:ext>
            </a:extLst>
          </p:cNvPr>
          <p:cNvSpPr txBox="1"/>
          <p:nvPr>
            <p:custDataLst>
              <p:tags r:id="rId2"/>
            </p:custDataLst>
          </p:nvPr>
        </p:nvSpPr>
        <p:spPr>
          <a:xfrm>
            <a:off x="3105150" y="308021"/>
            <a:ext cx="5191125" cy="461665"/>
          </a:xfrm>
          <a:prstGeom prst="rect">
            <a:avLst/>
          </a:prstGeom>
          <a:noFill/>
        </p:spPr>
        <p:txBody>
          <a:bodyPr wrap="square" rtlCol="0">
            <a:spAutoFit/>
          </a:bodyPr>
          <a:lstStyle/>
          <a:p>
            <a:pPr algn="ctr"/>
            <a:r>
              <a:rPr lang="fr-FR" sz="2400" b="1" dirty="0"/>
              <a:t>Validation CSS</a:t>
            </a:r>
          </a:p>
        </p:txBody>
      </p:sp>
      <p:pic>
        <p:nvPicPr>
          <p:cNvPr id="9" name="Image 8">
            <a:extLst>
              <a:ext uri="{FF2B5EF4-FFF2-40B4-BE49-F238E27FC236}">
                <a16:creationId xmlns:a16="http://schemas.microsoft.com/office/drawing/2014/main" id="{46E22C02-F347-483B-BC75-645EC9FC66A2}"/>
              </a:ext>
            </a:extLst>
          </p:cNvPr>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2719387" y="5073128"/>
            <a:ext cx="6429375" cy="1357313"/>
          </a:xfrm>
          <a:prstGeom prst="rect">
            <a:avLst/>
          </a:prstGeom>
        </p:spPr>
      </p:pic>
      <p:sp>
        <p:nvSpPr>
          <p:cNvPr id="10" name="ZoneTexte 9">
            <a:extLst>
              <a:ext uri="{FF2B5EF4-FFF2-40B4-BE49-F238E27FC236}">
                <a16:creationId xmlns:a16="http://schemas.microsoft.com/office/drawing/2014/main" id="{A4657315-9A4E-47B2-8799-ACEFCFFECAC9}"/>
              </a:ext>
            </a:extLst>
          </p:cNvPr>
          <p:cNvSpPr txBox="1"/>
          <p:nvPr>
            <p:custDataLst>
              <p:tags r:id="rId4"/>
            </p:custDataLst>
          </p:nvPr>
        </p:nvSpPr>
        <p:spPr>
          <a:xfrm>
            <a:off x="7324724" y="6141533"/>
            <a:ext cx="904875" cy="369332"/>
          </a:xfrm>
          <a:prstGeom prst="rect">
            <a:avLst/>
          </a:prstGeom>
          <a:solidFill>
            <a:srgbClr val="00B050"/>
          </a:solidFill>
        </p:spPr>
        <p:txBody>
          <a:bodyPr wrap="square" rtlCol="0">
            <a:spAutoFit/>
          </a:bodyPr>
          <a:lstStyle/>
          <a:p>
            <a:pPr algn="ctr"/>
            <a:r>
              <a:rPr lang="fr-FR" dirty="0"/>
              <a:t>APRES</a:t>
            </a:r>
          </a:p>
        </p:txBody>
      </p:sp>
      <p:sp>
        <p:nvSpPr>
          <p:cNvPr id="11" name="ZoneTexte 10">
            <a:extLst>
              <a:ext uri="{FF2B5EF4-FFF2-40B4-BE49-F238E27FC236}">
                <a16:creationId xmlns:a16="http://schemas.microsoft.com/office/drawing/2014/main" id="{91DB1676-1C75-468D-8596-B6B79FB264BE}"/>
              </a:ext>
            </a:extLst>
          </p:cNvPr>
          <p:cNvSpPr txBox="1"/>
          <p:nvPr>
            <p:custDataLst>
              <p:tags r:id="rId5"/>
            </p:custDataLst>
          </p:nvPr>
        </p:nvSpPr>
        <p:spPr>
          <a:xfrm>
            <a:off x="10025154" y="3941305"/>
            <a:ext cx="904875" cy="369332"/>
          </a:xfrm>
          <a:prstGeom prst="rect">
            <a:avLst/>
          </a:prstGeom>
          <a:solidFill>
            <a:srgbClr val="FF0000"/>
          </a:solidFill>
        </p:spPr>
        <p:txBody>
          <a:bodyPr wrap="square" rtlCol="0">
            <a:spAutoFit/>
          </a:bodyPr>
          <a:lstStyle/>
          <a:p>
            <a:pPr algn="ctr"/>
            <a:r>
              <a:rPr lang="fr-FR" dirty="0"/>
              <a:t>AVANT</a:t>
            </a:r>
          </a:p>
        </p:txBody>
      </p:sp>
      <p:sp>
        <p:nvSpPr>
          <p:cNvPr id="12" name="ZoneTexte 11">
            <a:extLst>
              <a:ext uri="{FF2B5EF4-FFF2-40B4-BE49-F238E27FC236}">
                <a16:creationId xmlns:a16="http://schemas.microsoft.com/office/drawing/2014/main" id="{84818589-9ACC-4716-A43F-B7445730A8F3}"/>
              </a:ext>
            </a:extLst>
          </p:cNvPr>
          <p:cNvSpPr txBox="1"/>
          <p:nvPr>
            <p:custDataLst>
              <p:tags r:id="rId6"/>
            </p:custDataLst>
          </p:nvPr>
        </p:nvSpPr>
        <p:spPr>
          <a:xfrm>
            <a:off x="380999" y="838200"/>
            <a:ext cx="11430002" cy="338554"/>
          </a:xfrm>
          <a:prstGeom prst="rect">
            <a:avLst/>
          </a:prstGeom>
          <a:noFill/>
        </p:spPr>
        <p:txBody>
          <a:bodyPr wrap="square" rtlCol="0">
            <a:spAutoFit/>
          </a:bodyPr>
          <a:lstStyle/>
          <a:p>
            <a:pPr algn="ctr"/>
            <a:r>
              <a:rPr lang="fr-FR" sz="1600" dirty="0"/>
              <a:t>- Concernant le CSS, les changements sont rapides à mettre en place.</a:t>
            </a:r>
          </a:p>
        </p:txBody>
      </p:sp>
      <p:sp>
        <p:nvSpPr>
          <p:cNvPr id="13" name="ZoneTexte 12">
            <a:extLst>
              <a:ext uri="{FF2B5EF4-FFF2-40B4-BE49-F238E27FC236}">
                <a16:creationId xmlns:a16="http://schemas.microsoft.com/office/drawing/2014/main" id="{92EA4BA8-95B1-4161-AB65-3C03F697C4D7}"/>
              </a:ext>
            </a:extLst>
          </p:cNvPr>
          <p:cNvSpPr txBox="1"/>
          <p:nvPr>
            <p:custDataLst>
              <p:tags r:id="rId7"/>
            </p:custDataLst>
          </p:nvPr>
        </p:nvSpPr>
        <p:spPr>
          <a:xfrm>
            <a:off x="257175" y="204782"/>
            <a:ext cx="1390650" cy="369332"/>
          </a:xfrm>
          <a:prstGeom prst="rect">
            <a:avLst/>
          </a:prstGeom>
          <a:solidFill>
            <a:srgbClr val="7030A0"/>
          </a:solidFill>
          <a:effectLst>
            <a:outerShdw blurRad="50800" dist="38100" dir="2700000" algn="tl" rotWithShape="0">
              <a:prstClr val="black">
                <a:alpha val="40000"/>
              </a:prstClr>
            </a:outerShdw>
          </a:effectLst>
        </p:spPr>
        <p:txBody>
          <a:bodyPr wrap="square" rtlCol="0">
            <a:spAutoFit/>
          </a:bodyPr>
          <a:lstStyle/>
          <a:p>
            <a:pPr algn="ctr"/>
            <a:r>
              <a:rPr lang="fr-FR" dirty="0">
                <a:solidFill>
                  <a:schemeClr val="bg1"/>
                </a:solidFill>
              </a:rPr>
              <a:t>W3C</a:t>
            </a:r>
          </a:p>
        </p:txBody>
      </p:sp>
    </p:spTree>
    <p:extLst>
      <p:ext uri="{BB962C8B-B14F-4D97-AF65-F5344CB8AC3E}">
        <p14:creationId xmlns:p14="http://schemas.microsoft.com/office/powerpoint/2010/main" val="1010747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2ABCBCB2-F09A-4117-8DF9-5B80DC6A2EFE}"/>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4883499" y="35164"/>
            <a:ext cx="7192944" cy="3091388"/>
          </a:xfrm>
          <a:prstGeom prst="rect">
            <a:avLst/>
          </a:prstGeom>
        </p:spPr>
      </p:pic>
      <p:pic>
        <p:nvPicPr>
          <p:cNvPr id="7" name="Image 6">
            <a:extLst>
              <a:ext uri="{FF2B5EF4-FFF2-40B4-BE49-F238E27FC236}">
                <a16:creationId xmlns:a16="http://schemas.microsoft.com/office/drawing/2014/main" id="{EA5437C2-D932-401B-9D4B-6890EBA9B961}"/>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4953838" y="3268151"/>
            <a:ext cx="6953459" cy="3573261"/>
          </a:xfrm>
          <a:prstGeom prst="rect">
            <a:avLst/>
          </a:prstGeom>
        </p:spPr>
      </p:pic>
      <p:sp>
        <p:nvSpPr>
          <p:cNvPr id="8" name="ZoneTexte 7">
            <a:extLst>
              <a:ext uri="{FF2B5EF4-FFF2-40B4-BE49-F238E27FC236}">
                <a16:creationId xmlns:a16="http://schemas.microsoft.com/office/drawing/2014/main" id="{F81A8E94-CA81-453F-9274-3E78A53DBDF7}"/>
              </a:ext>
            </a:extLst>
          </p:cNvPr>
          <p:cNvSpPr txBox="1"/>
          <p:nvPr>
            <p:custDataLst>
              <p:tags r:id="rId3"/>
            </p:custDataLst>
          </p:nvPr>
        </p:nvSpPr>
        <p:spPr>
          <a:xfrm>
            <a:off x="3930581" y="1396192"/>
            <a:ext cx="904875" cy="369332"/>
          </a:xfrm>
          <a:prstGeom prst="rect">
            <a:avLst/>
          </a:prstGeom>
          <a:solidFill>
            <a:srgbClr val="FF0000"/>
          </a:solidFill>
        </p:spPr>
        <p:txBody>
          <a:bodyPr wrap="square" rtlCol="0">
            <a:spAutoFit/>
          </a:bodyPr>
          <a:lstStyle/>
          <a:p>
            <a:pPr algn="ctr"/>
            <a:r>
              <a:rPr lang="fr-FR" dirty="0"/>
              <a:t>AVANT</a:t>
            </a:r>
          </a:p>
        </p:txBody>
      </p:sp>
      <p:sp>
        <p:nvSpPr>
          <p:cNvPr id="9" name="ZoneTexte 8">
            <a:extLst>
              <a:ext uri="{FF2B5EF4-FFF2-40B4-BE49-F238E27FC236}">
                <a16:creationId xmlns:a16="http://schemas.microsoft.com/office/drawing/2014/main" id="{FAB3E0B4-C9B5-40E5-9703-40EC15E7812A}"/>
              </a:ext>
            </a:extLst>
          </p:cNvPr>
          <p:cNvSpPr txBox="1"/>
          <p:nvPr>
            <p:custDataLst>
              <p:tags r:id="rId4"/>
            </p:custDataLst>
          </p:nvPr>
        </p:nvSpPr>
        <p:spPr>
          <a:xfrm>
            <a:off x="3930581" y="4815150"/>
            <a:ext cx="904875" cy="369332"/>
          </a:xfrm>
          <a:prstGeom prst="rect">
            <a:avLst/>
          </a:prstGeom>
          <a:solidFill>
            <a:srgbClr val="00B050"/>
          </a:solidFill>
        </p:spPr>
        <p:txBody>
          <a:bodyPr wrap="square" rtlCol="0">
            <a:spAutoFit/>
          </a:bodyPr>
          <a:lstStyle/>
          <a:p>
            <a:pPr algn="ctr"/>
            <a:r>
              <a:rPr lang="fr-FR" dirty="0"/>
              <a:t>APRES</a:t>
            </a:r>
          </a:p>
        </p:txBody>
      </p:sp>
    </p:spTree>
    <p:extLst>
      <p:ext uri="{BB962C8B-B14F-4D97-AF65-F5344CB8AC3E}">
        <p14:creationId xmlns:p14="http://schemas.microsoft.com/office/powerpoint/2010/main" val="3640483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C7978AAA-88C7-4FAE-B91A-0AF54362F749}"/>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1209674" y="1438339"/>
            <a:ext cx="9594905" cy="5419660"/>
          </a:xfrm>
          <a:prstGeom prst="rect">
            <a:avLst/>
          </a:prstGeom>
        </p:spPr>
      </p:pic>
      <p:sp>
        <p:nvSpPr>
          <p:cNvPr id="5" name="ZoneTexte 4">
            <a:extLst>
              <a:ext uri="{FF2B5EF4-FFF2-40B4-BE49-F238E27FC236}">
                <a16:creationId xmlns:a16="http://schemas.microsoft.com/office/drawing/2014/main" id="{ECF68407-F1A2-472F-87C5-D244BB951DF1}"/>
              </a:ext>
            </a:extLst>
          </p:cNvPr>
          <p:cNvSpPr txBox="1"/>
          <p:nvPr>
            <p:custDataLst>
              <p:tags r:id="rId2"/>
            </p:custDataLst>
          </p:nvPr>
        </p:nvSpPr>
        <p:spPr>
          <a:xfrm>
            <a:off x="188118" y="146748"/>
            <a:ext cx="1871663" cy="369332"/>
          </a:xfrm>
          <a:prstGeom prst="rect">
            <a:avLst/>
          </a:prstGeom>
          <a:solidFill>
            <a:srgbClr val="7030A0"/>
          </a:solidFill>
          <a:effectLst>
            <a:outerShdw blurRad="50800" dist="38100" dir="2700000" algn="tl" rotWithShape="0">
              <a:prstClr val="black">
                <a:alpha val="40000"/>
              </a:prstClr>
            </a:outerShdw>
          </a:effectLst>
        </p:spPr>
        <p:txBody>
          <a:bodyPr wrap="square" rtlCol="0">
            <a:spAutoFit/>
          </a:bodyPr>
          <a:lstStyle/>
          <a:p>
            <a:pPr algn="ctr"/>
            <a:r>
              <a:rPr lang="fr-FR" b="1" dirty="0">
                <a:solidFill>
                  <a:schemeClr val="bg1"/>
                </a:solidFill>
              </a:rPr>
              <a:t>Google Analytics</a:t>
            </a:r>
          </a:p>
        </p:txBody>
      </p:sp>
      <p:sp>
        <p:nvSpPr>
          <p:cNvPr id="9" name="ZoneTexte 8">
            <a:extLst>
              <a:ext uri="{FF2B5EF4-FFF2-40B4-BE49-F238E27FC236}">
                <a16:creationId xmlns:a16="http://schemas.microsoft.com/office/drawing/2014/main" id="{AC8F1934-28DC-437D-83E3-584218214D8E}"/>
              </a:ext>
            </a:extLst>
          </p:cNvPr>
          <p:cNvSpPr txBox="1"/>
          <p:nvPr>
            <p:custDataLst>
              <p:tags r:id="rId3"/>
            </p:custDataLst>
          </p:nvPr>
        </p:nvSpPr>
        <p:spPr>
          <a:xfrm>
            <a:off x="259555" y="666750"/>
            <a:ext cx="11672888" cy="584775"/>
          </a:xfrm>
          <a:prstGeom prst="rect">
            <a:avLst/>
          </a:prstGeom>
          <a:noFill/>
        </p:spPr>
        <p:txBody>
          <a:bodyPr wrap="square" rtlCol="0">
            <a:spAutoFit/>
          </a:bodyPr>
          <a:lstStyle/>
          <a:p>
            <a:r>
              <a:rPr lang="fr-FR" sz="1600" dirty="0"/>
              <a:t>- Google Analytics fournit beaucoup d’informations concernant l’activité sur le site, le pourcentage de visite avec </a:t>
            </a:r>
            <a:r>
              <a:rPr lang="fr-FR" sz="1600" u="sng" dirty="0"/>
              <a:t>mobiles ou ordinateurs </a:t>
            </a:r>
            <a:r>
              <a:rPr lang="fr-FR" sz="1600" dirty="0"/>
              <a:t>fixes, les </a:t>
            </a:r>
            <a:r>
              <a:rPr lang="fr-FR" sz="1600" u="sng" dirty="0"/>
              <a:t>systèmes d’exploitations </a:t>
            </a:r>
            <a:r>
              <a:rPr lang="fr-FR" sz="1600" dirty="0"/>
              <a:t>et les </a:t>
            </a:r>
            <a:r>
              <a:rPr lang="fr-FR" sz="1600" u="sng" dirty="0"/>
              <a:t>résolutions d’écrans </a:t>
            </a:r>
            <a:r>
              <a:rPr lang="fr-FR" sz="1600" dirty="0"/>
              <a:t>utilisés.</a:t>
            </a:r>
          </a:p>
        </p:txBody>
      </p:sp>
      <p:cxnSp>
        <p:nvCxnSpPr>
          <p:cNvPr id="7" name="Connecteur droit avec flèche 6">
            <a:extLst>
              <a:ext uri="{FF2B5EF4-FFF2-40B4-BE49-F238E27FC236}">
                <a16:creationId xmlns:a16="http://schemas.microsoft.com/office/drawing/2014/main" id="{CA59A598-2A53-497A-9A8D-0CF1BF4C927D}"/>
              </a:ext>
            </a:extLst>
          </p:cNvPr>
          <p:cNvCxnSpPr>
            <a:cxnSpLocks/>
          </p:cNvCxnSpPr>
          <p:nvPr>
            <p:custDataLst>
              <p:tags r:id="rId4"/>
            </p:custDataLst>
          </p:nvPr>
        </p:nvCxnSpPr>
        <p:spPr>
          <a:xfrm flipH="1">
            <a:off x="6753225" y="938212"/>
            <a:ext cx="4010026" cy="4076701"/>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10" name="Connecteur droit avec flèche 9">
            <a:extLst>
              <a:ext uri="{FF2B5EF4-FFF2-40B4-BE49-F238E27FC236}">
                <a16:creationId xmlns:a16="http://schemas.microsoft.com/office/drawing/2014/main" id="{4E6C2F5E-508D-485E-85A9-D256916BAF7A}"/>
              </a:ext>
            </a:extLst>
          </p:cNvPr>
          <p:cNvCxnSpPr>
            <a:cxnSpLocks/>
          </p:cNvCxnSpPr>
          <p:nvPr>
            <p:custDataLst>
              <p:tags r:id="rId5"/>
            </p:custDataLst>
          </p:nvPr>
        </p:nvCxnSpPr>
        <p:spPr>
          <a:xfrm>
            <a:off x="2462213" y="1200150"/>
            <a:ext cx="4191000" cy="10668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Connecteur droit avec flèche 11">
            <a:extLst>
              <a:ext uri="{FF2B5EF4-FFF2-40B4-BE49-F238E27FC236}">
                <a16:creationId xmlns:a16="http://schemas.microsoft.com/office/drawing/2014/main" id="{14C68F0A-AA72-4915-A929-6469CD1A2FC4}"/>
              </a:ext>
            </a:extLst>
          </p:cNvPr>
          <p:cNvCxnSpPr/>
          <p:nvPr>
            <p:custDataLst>
              <p:tags r:id="rId6"/>
            </p:custDataLst>
          </p:nvPr>
        </p:nvCxnSpPr>
        <p:spPr>
          <a:xfrm>
            <a:off x="4891088" y="1200150"/>
            <a:ext cx="3533775" cy="37004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974888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C3984461-172A-44F6-B7FB-50FDB8D7E0ED}"/>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1409690" y="1065798"/>
            <a:ext cx="9268263" cy="5792201"/>
          </a:xfrm>
          <a:prstGeom prst="rect">
            <a:avLst/>
          </a:prstGeom>
        </p:spPr>
      </p:pic>
      <p:sp>
        <p:nvSpPr>
          <p:cNvPr id="6" name="ZoneTexte 5">
            <a:extLst>
              <a:ext uri="{FF2B5EF4-FFF2-40B4-BE49-F238E27FC236}">
                <a16:creationId xmlns:a16="http://schemas.microsoft.com/office/drawing/2014/main" id="{53D6A38F-E9FA-4129-B321-280244662512}"/>
              </a:ext>
            </a:extLst>
          </p:cNvPr>
          <p:cNvSpPr txBox="1"/>
          <p:nvPr>
            <p:custDataLst>
              <p:tags r:id="rId2"/>
            </p:custDataLst>
          </p:nvPr>
        </p:nvSpPr>
        <p:spPr>
          <a:xfrm>
            <a:off x="104775" y="176213"/>
            <a:ext cx="11982450" cy="369332"/>
          </a:xfrm>
          <a:prstGeom prst="rect">
            <a:avLst/>
          </a:prstGeom>
          <a:noFill/>
        </p:spPr>
        <p:txBody>
          <a:bodyPr wrap="square" rtlCol="0">
            <a:spAutoFit/>
          </a:bodyPr>
          <a:lstStyle/>
          <a:p>
            <a:pPr algn="ctr"/>
            <a:r>
              <a:rPr lang="fr-FR" u="sng" dirty="0"/>
              <a:t>La durée moyenne d’engagement</a:t>
            </a:r>
            <a:r>
              <a:rPr lang="fr-FR" dirty="0"/>
              <a:t>, </a:t>
            </a:r>
            <a:r>
              <a:rPr lang="fr-FR" u="sng" dirty="0"/>
              <a:t>les évènements</a:t>
            </a:r>
            <a:r>
              <a:rPr lang="fr-FR" dirty="0"/>
              <a:t>, </a:t>
            </a:r>
            <a:r>
              <a:rPr lang="fr-FR" u="sng" dirty="0"/>
              <a:t>le nombre de vue</a:t>
            </a:r>
            <a:r>
              <a:rPr lang="fr-FR" dirty="0"/>
              <a:t>, et…</a:t>
            </a:r>
          </a:p>
        </p:txBody>
      </p:sp>
      <p:cxnSp>
        <p:nvCxnSpPr>
          <p:cNvPr id="8" name="Connecteur droit avec flèche 7">
            <a:extLst>
              <a:ext uri="{FF2B5EF4-FFF2-40B4-BE49-F238E27FC236}">
                <a16:creationId xmlns:a16="http://schemas.microsoft.com/office/drawing/2014/main" id="{29B4097B-4930-4692-B7A3-E5F1DDD28754}"/>
              </a:ext>
            </a:extLst>
          </p:cNvPr>
          <p:cNvCxnSpPr/>
          <p:nvPr>
            <p:custDataLst>
              <p:tags r:id="rId3"/>
            </p:custDataLst>
          </p:nvPr>
        </p:nvCxnSpPr>
        <p:spPr>
          <a:xfrm flipH="1">
            <a:off x="2643188" y="545545"/>
            <a:ext cx="1052512" cy="5736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Connecteur droit avec flèche 9">
            <a:extLst>
              <a:ext uri="{FF2B5EF4-FFF2-40B4-BE49-F238E27FC236}">
                <a16:creationId xmlns:a16="http://schemas.microsoft.com/office/drawing/2014/main" id="{B3176CB2-DF29-4DBE-8F7C-5533FF52207A}"/>
              </a:ext>
            </a:extLst>
          </p:cNvPr>
          <p:cNvCxnSpPr/>
          <p:nvPr>
            <p:custDataLst>
              <p:tags r:id="rId4"/>
            </p:custDataLst>
          </p:nvPr>
        </p:nvCxnSpPr>
        <p:spPr>
          <a:xfrm>
            <a:off x="6577013" y="545545"/>
            <a:ext cx="304800" cy="37645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Connecteur droit avec flèche 11">
            <a:extLst>
              <a:ext uri="{FF2B5EF4-FFF2-40B4-BE49-F238E27FC236}">
                <a16:creationId xmlns:a16="http://schemas.microsoft.com/office/drawing/2014/main" id="{ECFF2FCB-D28E-4B6E-A0FC-4FEB60F062CB}"/>
              </a:ext>
            </a:extLst>
          </p:cNvPr>
          <p:cNvCxnSpPr/>
          <p:nvPr>
            <p:custDataLst>
              <p:tags r:id="rId5"/>
            </p:custDataLst>
          </p:nvPr>
        </p:nvCxnSpPr>
        <p:spPr>
          <a:xfrm>
            <a:off x="8348663" y="545545"/>
            <a:ext cx="1076325" cy="40312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cteur droit avec flèche 13">
            <a:extLst>
              <a:ext uri="{FF2B5EF4-FFF2-40B4-BE49-F238E27FC236}">
                <a16:creationId xmlns:a16="http://schemas.microsoft.com/office/drawing/2014/main" id="{2FFD0038-D32C-49D2-9F21-411888F1CAE1}"/>
              </a:ext>
            </a:extLst>
          </p:cNvPr>
          <p:cNvCxnSpPr/>
          <p:nvPr>
            <p:custDataLst>
              <p:tags r:id="rId6"/>
            </p:custDataLst>
          </p:nvPr>
        </p:nvCxnSpPr>
        <p:spPr>
          <a:xfrm flipH="1">
            <a:off x="1952625" y="545545"/>
            <a:ext cx="6343650" cy="39597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ZoneTexte 14">
            <a:extLst>
              <a:ext uri="{FF2B5EF4-FFF2-40B4-BE49-F238E27FC236}">
                <a16:creationId xmlns:a16="http://schemas.microsoft.com/office/drawing/2014/main" id="{D5791AA8-1153-43EE-ADE7-DFBE54AFF018}"/>
              </a:ext>
            </a:extLst>
          </p:cNvPr>
          <p:cNvSpPr txBox="1"/>
          <p:nvPr>
            <p:custDataLst>
              <p:tags r:id="rId7"/>
            </p:custDataLst>
          </p:nvPr>
        </p:nvSpPr>
        <p:spPr>
          <a:xfrm>
            <a:off x="188118" y="127698"/>
            <a:ext cx="1871663" cy="369332"/>
          </a:xfrm>
          <a:prstGeom prst="rect">
            <a:avLst/>
          </a:prstGeom>
          <a:solidFill>
            <a:srgbClr val="7030A0"/>
          </a:solidFill>
          <a:effectLst>
            <a:outerShdw blurRad="50800" dist="38100" dir="2700000" algn="tl" rotWithShape="0">
              <a:prstClr val="black">
                <a:alpha val="40000"/>
              </a:prstClr>
            </a:outerShdw>
          </a:effectLst>
        </p:spPr>
        <p:txBody>
          <a:bodyPr wrap="square" rtlCol="0">
            <a:spAutoFit/>
          </a:bodyPr>
          <a:lstStyle/>
          <a:p>
            <a:pPr algn="ctr"/>
            <a:r>
              <a:rPr lang="fr-FR" b="1" dirty="0">
                <a:solidFill>
                  <a:schemeClr val="bg1"/>
                </a:solidFill>
              </a:rPr>
              <a:t>Google Analytics</a:t>
            </a:r>
          </a:p>
        </p:txBody>
      </p:sp>
    </p:spTree>
    <p:extLst>
      <p:ext uri="{BB962C8B-B14F-4D97-AF65-F5344CB8AC3E}">
        <p14:creationId xmlns:p14="http://schemas.microsoft.com/office/powerpoint/2010/main" val="3190482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4743B21-A7F6-44A8-8FC7-9D9131B50F7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01956" y="2620526"/>
            <a:ext cx="6585019" cy="4222401"/>
          </a:xfrm>
          <a:prstGeom prst="rect">
            <a:avLst/>
          </a:prstGeom>
        </p:spPr>
      </p:pic>
      <p:sp>
        <p:nvSpPr>
          <p:cNvPr id="13" name="ZoneTexte 12">
            <a:extLst>
              <a:ext uri="{FF2B5EF4-FFF2-40B4-BE49-F238E27FC236}">
                <a16:creationId xmlns:a16="http://schemas.microsoft.com/office/drawing/2014/main" id="{E3E388CE-754E-40CA-9204-512D2F69A378}"/>
              </a:ext>
            </a:extLst>
          </p:cNvPr>
          <p:cNvSpPr txBox="1"/>
          <p:nvPr>
            <p:custDataLst>
              <p:tags r:id="rId1"/>
            </p:custDataLst>
          </p:nvPr>
        </p:nvSpPr>
        <p:spPr>
          <a:xfrm>
            <a:off x="5513993" y="989766"/>
            <a:ext cx="6546501" cy="1569660"/>
          </a:xfrm>
          <a:prstGeom prst="rect">
            <a:avLst/>
          </a:prstGeom>
          <a:noFill/>
        </p:spPr>
        <p:txBody>
          <a:bodyPr wrap="square" rtlCol="0">
            <a:spAutoFit/>
          </a:bodyPr>
          <a:lstStyle/>
          <a:p>
            <a:pPr marL="285750" indent="-285750" algn="just">
              <a:buFontTx/>
              <a:buChar char="-"/>
            </a:pPr>
            <a:r>
              <a:rPr lang="fr-FR" sz="1600" dirty="0"/>
              <a:t>Mettre la langue en </a:t>
            </a:r>
            <a:r>
              <a:rPr lang="fr-FR" sz="1600" b="1" dirty="0"/>
              <a:t>FR</a:t>
            </a:r>
            <a:r>
              <a:rPr lang="fr-FR" sz="1600" dirty="0"/>
              <a:t>.</a:t>
            </a:r>
          </a:p>
          <a:p>
            <a:pPr marL="285750" indent="-285750">
              <a:buFontTx/>
              <a:buChar char="-"/>
            </a:pPr>
            <a:r>
              <a:rPr lang="fr-FR" sz="1600" dirty="0"/>
              <a:t>Suppression de la </a:t>
            </a:r>
            <a:r>
              <a:rPr lang="fr-FR" sz="1600" b="1" dirty="0"/>
              <a:t>meta keywords</a:t>
            </a:r>
            <a:r>
              <a:rPr lang="fr-FR" sz="1600" dirty="0"/>
              <a:t>.</a:t>
            </a:r>
          </a:p>
          <a:p>
            <a:pPr marL="285750" indent="-285750">
              <a:buFontTx/>
              <a:buChar char="-"/>
            </a:pPr>
            <a:r>
              <a:rPr lang="fr-FR" sz="1600" dirty="0"/>
              <a:t>Ajouter les balises </a:t>
            </a:r>
            <a:r>
              <a:rPr lang="fr-FR" sz="1600" b="1" dirty="0"/>
              <a:t>meta robots </a:t>
            </a:r>
            <a:r>
              <a:rPr lang="fr-FR" sz="1600" dirty="0"/>
              <a:t>et </a:t>
            </a:r>
            <a:r>
              <a:rPr lang="fr-FR" sz="1600" b="1" dirty="0"/>
              <a:t>meta description</a:t>
            </a:r>
            <a:r>
              <a:rPr lang="fr-FR" sz="1600" dirty="0"/>
              <a:t>.</a:t>
            </a:r>
          </a:p>
          <a:p>
            <a:pPr marL="285750" indent="-285750">
              <a:buFontTx/>
              <a:buChar char="-"/>
            </a:pPr>
            <a:r>
              <a:rPr lang="fr-FR" sz="1600" b="1" dirty="0"/>
              <a:t>Minification</a:t>
            </a:r>
            <a:r>
              <a:rPr lang="fr-FR" sz="1600" dirty="0"/>
              <a:t> des fichiers </a:t>
            </a:r>
            <a:r>
              <a:rPr lang="fr-FR" sz="1600" b="1" dirty="0"/>
              <a:t>CSS et JS</a:t>
            </a:r>
            <a:r>
              <a:rPr lang="fr-FR" sz="1600" dirty="0"/>
              <a:t>, et mettre « </a:t>
            </a:r>
            <a:r>
              <a:rPr lang="fr-FR" sz="1600" b="1" dirty="0"/>
              <a:t>style.css </a:t>
            </a:r>
            <a:r>
              <a:rPr lang="fr-FR" sz="1600" dirty="0"/>
              <a:t>» en fin de liste afin qu’il puisse appliquer ses styles en priorité.</a:t>
            </a:r>
          </a:p>
          <a:p>
            <a:pPr marL="285750" indent="-285750">
              <a:buFontTx/>
              <a:buChar char="-"/>
            </a:pPr>
            <a:r>
              <a:rPr lang="fr-FR" sz="1600" dirty="0"/>
              <a:t>Mettre en différer le chargement des fichiers Javascript et Css (</a:t>
            </a:r>
            <a:r>
              <a:rPr lang="fr-FR" sz="1600" b="1" dirty="0"/>
              <a:t>defer</a:t>
            </a:r>
            <a:r>
              <a:rPr lang="fr-FR" sz="1600" dirty="0"/>
              <a:t>).</a:t>
            </a:r>
          </a:p>
        </p:txBody>
      </p:sp>
      <p:pic>
        <p:nvPicPr>
          <p:cNvPr id="10" name="Image 9">
            <a:extLst>
              <a:ext uri="{FF2B5EF4-FFF2-40B4-BE49-F238E27FC236}">
                <a16:creationId xmlns:a16="http://schemas.microsoft.com/office/drawing/2014/main" id="{AB25B438-21BC-4395-8A27-653BDB2C9BDB}"/>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15073" y="15072"/>
            <a:ext cx="5390838" cy="3341077"/>
          </a:xfrm>
          <a:prstGeom prst="rect">
            <a:avLst/>
          </a:prstGeom>
        </p:spPr>
      </p:pic>
      <p:sp>
        <p:nvSpPr>
          <p:cNvPr id="11" name="ZoneTexte 10">
            <a:extLst>
              <a:ext uri="{FF2B5EF4-FFF2-40B4-BE49-F238E27FC236}">
                <a16:creationId xmlns:a16="http://schemas.microsoft.com/office/drawing/2014/main" id="{87FF7881-2197-460E-A1F3-A711E7049E30}"/>
              </a:ext>
            </a:extLst>
          </p:cNvPr>
          <p:cNvSpPr txBox="1"/>
          <p:nvPr>
            <p:custDataLst>
              <p:tags r:id="rId3"/>
            </p:custDataLst>
          </p:nvPr>
        </p:nvSpPr>
        <p:spPr>
          <a:xfrm>
            <a:off x="3748350" y="2215150"/>
            <a:ext cx="904875" cy="369332"/>
          </a:xfrm>
          <a:prstGeom prst="rect">
            <a:avLst/>
          </a:prstGeom>
          <a:solidFill>
            <a:srgbClr val="FF0000"/>
          </a:solidFill>
        </p:spPr>
        <p:txBody>
          <a:bodyPr wrap="square" rtlCol="0">
            <a:spAutoFit/>
          </a:bodyPr>
          <a:lstStyle/>
          <a:p>
            <a:pPr algn="ctr"/>
            <a:r>
              <a:rPr lang="fr-FR" dirty="0"/>
              <a:t>AVANT</a:t>
            </a:r>
          </a:p>
        </p:txBody>
      </p:sp>
      <p:sp>
        <p:nvSpPr>
          <p:cNvPr id="14" name="ZoneTexte 13">
            <a:extLst>
              <a:ext uri="{FF2B5EF4-FFF2-40B4-BE49-F238E27FC236}">
                <a16:creationId xmlns:a16="http://schemas.microsoft.com/office/drawing/2014/main" id="{EF2658A7-8CCA-4E62-86DE-5048D7DEAB3F}"/>
              </a:ext>
            </a:extLst>
          </p:cNvPr>
          <p:cNvSpPr txBox="1"/>
          <p:nvPr>
            <p:custDataLst>
              <p:tags r:id="rId4"/>
            </p:custDataLst>
          </p:nvPr>
        </p:nvSpPr>
        <p:spPr>
          <a:xfrm>
            <a:off x="55265" y="3398856"/>
            <a:ext cx="5205046" cy="3293209"/>
          </a:xfrm>
          <a:prstGeom prst="rect">
            <a:avLst/>
          </a:prstGeom>
          <a:noFill/>
        </p:spPr>
        <p:txBody>
          <a:bodyPr wrap="square" rtlCol="0">
            <a:spAutoFit/>
          </a:bodyPr>
          <a:lstStyle/>
          <a:p>
            <a:pPr marL="285750" indent="-285750" algn="just">
              <a:buFontTx/>
              <a:buChar char="-"/>
            </a:pPr>
            <a:r>
              <a:rPr lang="fr-FR" sz="1600" dirty="0"/>
              <a:t>Suppression du fichier « gmaps.js » qui ne sert à rien.</a:t>
            </a:r>
          </a:p>
          <a:p>
            <a:pPr marL="285750" indent="-285750" algn="just">
              <a:buFontTx/>
              <a:buChar char="-"/>
            </a:pPr>
            <a:r>
              <a:rPr lang="fr-FR" sz="1600" dirty="0"/>
              <a:t>Je recommande l’utilisation des versions </a:t>
            </a:r>
            <a:r>
              <a:rPr lang="fr-FR" sz="1600" b="1" dirty="0"/>
              <a:t>CDN</a:t>
            </a:r>
            <a:r>
              <a:rPr lang="fr-FR" sz="1600" dirty="0"/>
              <a:t> de </a:t>
            </a:r>
            <a:r>
              <a:rPr lang="fr-FR" sz="1600" b="1" dirty="0"/>
              <a:t>Jquery.js </a:t>
            </a:r>
            <a:r>
              <a:rPr lang="fr-FR" sz="1600" dirty="0"/>
              <a:t>et </a:t>
            </a:r>
            <a:r>
              <a:rPr lang="fr-FR" sz="1600" b="1" dirty="0"/>
              <a:t>Bootstrap.js</a:t>
            </a:r>
            <a:r>
              <a:rPr lang="fr-FR" sz="1600" dirty="0"/>
              <a:t>.</a:t>
            </a:r>
          </a:p>
          <a:p>
            <a:pPr marL="285750" indent="-285750" algn="just">
              <a:buFontTx/>
              <a:buChar char="-"/>
            </a:pPr>
            <a:r>
              <a:rPr lang="fr-FR" sz="1600" dirty="0"/>
              <a:t>Mettre un titre explicite qui renseigne les moteurs de recherche.</a:t>
            </a:r>
          </a:p>
          <a:p>
            <a:pPr marL="285750" indent="-285750" algn="just">
              <a:buFontTx/>
              <a:buChar char="-"/>
            </a:pPr>
            <a:r>
              <a:rPr lang="fr-FR" sz="1600" dirty="0"/>
              <a:t>Inclure le script </a:t>
            </a:r>
            <a:r>
              <a:rPr lang="fr-FR" sz="1600" b="1" dirty="0"/>
              <a:t>Google Analytics 4</a:t>
            </a:r>
            <a:r>
              <a:rPr lang="fr-FR" sz="1600" dirty="0"/>
              <a:t>.</a:t>
            </a:r>
          </a:p>
          <a:p>
            <a:pPr marL="285750" indent="-285750" algn="just">
              <a:buFontTx/>
              <a:buChar char="-"/>
            </a:pPr>
            <a:r>
              <a:rPr lang="fr-FR" sz="1600" dirty="0"/>
              <a:t>Il faut également renommer la </a:t>
            </a:r>
            <a:r>
              <a:rPr lang="fr-FR" sz="1600" b="1" dirty="0"/>
              <a:t>page2.html</a:t>
            </a:r>
            <a:r>
              <a:rPr lang="fr-FR" sz="1600" dirty="0"/>
              <a:t> en </a:t>
            </a:r>
            <a:r>
              <a:rPr lang="fr-FR" sz="1600" b="1" dirty="0"/>
              <a:t>contact.html</a:t>
            </a:r>
            <a:r>
              <a:rPr lang="fr-FR" sz="1600" dirty="0"/>
              <a:t>, ce nom est mieux référencé par les moteurs de recherche.</a:t>
            </a:r>
          </a:p>
          <a:p>
            <a:pPr algn="just"/>
            <a:endParaRPr lang="fr-FR" sz="1600" dirty="0"/>
          </a:p>
          <a:p>
            <a:pPr marL="285750" indent="-285750" algn="just">
              <a:buFontTx/>
              <a:buChar char="-"/>
            </a:pPr>
            <a:r>
              <a:rPr lang="fr-FR" sz="1600" dirty="0"/>
              <a:t>Ne pas utiliser des méthodes </a:t>
            </a:r>
            <a:r>
              <a:rPr lang="fr-FR" sz="1600" b="1" dirty="0"/>
              <a:t>Black Hat </a:t>
            </a:r>
            <a:r>
              <a:rPr lang="fr-FR" sz="1600" dirty="0"/>
              <a:t>pour forcer un référencement de manière douteuse, qui risquerait à terme, d’avoir un impact négatif.</a:t>
            </a:r>
            <a:endParaRPr lang="fr-FR" dirty="0"/>
          </a:p>
        </p:txBody>
      </p:sp>
      <p:sp>
        <p:nvSpPr>
          <p:cNvPr id="15" name="ZoneTexte 14">
            <a:extLst>
              <a:ext uri="{FF2B5EF4-FFF2-40B4-BE49-F238E27FC236}">
                <a16:creationId xmlns:a16="http://schemas.microsoft.com/office/drawing/2014/main" id="{FBBD3140-9C07-44E7-B860-5581DC4DF71B}"/>
              </a:ext>
            </a:extLst>
          </p:cNvPr>
          <p:cNvSpPr txBox="1"/>
          <p:nvPr>
            <p:custDataLst>
              <p:tags r:id="rId5"/>
            </p:custDataLst>
          </p:nvPr>
        </p:nvSpPr>
        <p:spPr>
          <a:xfrm>
            <a:off x="5556742" y="195943"/>
            <a:ext cx="6544826" cy="646331"/>
          </a:xfrm>
          <a:custGeom>
            <a:avLst/>
            <a:gdLst>
              <a:gd name="connsiteX0" fmla="*/ 0 w 6544826"/>
              <a:gd name="connsiteY0" fmla="*/ 0 h 646331"/>
              <a:gd name="connsiteX1" fmla="*/ 398639 w 6544826"/>
              <a:gd name="connsiteY1" fmla="*/ 0 h 646331"/>
              <a:gd name="connsiteX2" fmla="*/ 862727 w 6544826"/>
              <a:gd name="connsiteY2" fmla="*/ 0 h 646331"/>
              <a:gd name="connsiteX3" fmla="*/ 1523160 w 6544826"/>
              <a:gd name="connsiteY3" fmla="*/ 0 h 646331"/>
              <a:gd name="connsiteX4" fmla="*/ 1921799 w 6544826"/>
              <a:gd name="connsiteY4" fmla="*/ 0 h 646331"/>
              <a:gd name="connsiteX5" fmla="*/ 2516783 w 6544826"/>
              <a:gd name="connsiteY5" fmla="*/ 0 h 646331"/>
              <a:gd name="connsiteX6" fmla="*/ 3242664 w 6544826"/>
              <a:gd name="connsiteY6" fmla="*/ 0 h 646331"/>
              <a:gd name="connsiteX7" fmla="*/ 3837648 w 6544826"/>
              <a:gd name="connsiteY7" fmla="*/ 0 h 646331"/>
              <a:gd name="connsiteX8" fmla="*/ 4301736 w 6544826"/>
              <a:gd name="connsiteY8" fmla="*/ 0 h 646331"/>
              <a:gd name="connsiteX9" fmla="*/ 4700375 w 6544826"/>
              <a:gd name="connsiteY9" fmla="*/ 0 h 646331"/>
              <a:gd name="connsiteX10" fmla="*/ 5360807 w 6544826"/>
              <a:gd name="connsiteY10" fmla="*/ 0 h 646331"/>
              <a:gd name="connsiteX11" fmla="*/ 5890343 w 6544826"/>
              <a:gd name="connsiteY11" fmla="*/ 0 h 646331"/>
              <a:gd name="connsiteX12" fmla="*/ 6544826 w 6544826"/>
              <a:gd name="connsiteY12" fmla="*/ 0 h 646331"/>
              <a:gd name="connsiteX13" fmla="*/ 6544826 w 6544826"/>
              <a:gd name="connsiteY13" fmla="*/ 316702 h 646331"/>
              <a:gd name="connsiteX14" fmla="*/ 6544826 w 6544826"/>
              <a:gd name="connsiteY14" fmla="*/ 646331 h 646331"/>
              <a:gd name="connsiteX15" fmla="*/ 6015290 w 6544826"/>
              <a:gd name="connsiteY15" fmla="*/ 646331 h 646331"/>
              <a:gd name="connsiteX16" fmla="*/ 5289409 w 6544826"/>
              <a:gd name="connsiteY16" fmla="*/ 646331 h 646331"/>
              <a:gd name="connsiteX17" fmla="*/ 4825322 w 6544826"/>
              <a:gd name="connsiteY17" fmla="*/ 646331 h 646331"/>
              <a:gd name="connsiteX18" fmla="*/ 4361234 w 6544826"/>
              <a:gd name="connsiteY18" fmla="*/ 646331 h 646331"/>
              <a:gd name="connsiteX19" fmla="*/ 3962595 w 6544826"/>
              <a:gd name="connsiteY19" fmla="*/ 646331 h 646331"/>
              <a:gd name="connsiteX20" fmla="*/ 3302162 w 6544826"/>
              <a:gd name="connsiteY20" fmla="*/ 646331 h 646331"/>
              <a:gd name="connsiteX21" fmla="*/ 2772626 w 6544826"/>
              <a:gd name="connsiteY21" fmla="*/ 646331 h 646331"/>
              <a:gd name="connsiteX22" fmla="*/ 2112194 w 6544826"/>
              <a:gd name="connsiteY22" fmla="*/ 646331 h 646331"/>
              <a:gd name="connsiteX23" fmla="*/ 1648106 w 6544826"/>
              <a:gd name="connsiteY23" fmla="*/ 646331 h 646331"/>
              <a:gd name="connsiteX24" fmla="*/ 1053122 w 6544826"/>
              <a:gd name="connsiteY24" fmla="*/ 646331 h 646331"/>
              <a:gd name="connsiteX25" fmla="*/ 0 w 6544826"/>
              <a:gd name="connsiteY25" fmla="*/ 646331 h 646331"/>
              <a:gd name="connsiteX26" fmla="*/ 0 w 6544826"/>
              <a:gd name="connsiteY26" fmla="*/ 329629 h 646331"/>
              <a:gd name="connsiteX27" fmla="*/ 0 w 6544826"/>
              <a:gd name="connsiteY27"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44826" h="646331" fill="none" extrusionOk="0">
                <a:moveTo>
                  <a:pt x="0" y="0"/>
                </a:moveTo>
                <a:cubicBezTo>
                  <a:pt x="135655" y="-40487"/>
                  <a:pt x="310520" y="24342"/>
                  <a:pt x="398639" y="0"/>
                </a:cubicBezTo>
                <a:cubicBezTo>
                  <a:pt x="486758" y="-24342"/>
                  <a:pt x="706828" y="27911"/>
                  <a:pt x="862727" y="0"/>
                </a:cubicBezTo>
                <a:cubicBezTo>
                  <a:pt x="1018626" y="-27911"/>
                  <a:pt x="1224653" y="23335"/>
                  <a:pt x="1523160" y="0"/>
                </a:cubicBezTo>
                <a:cubicBezTo>
                  <a:pt x="1821667" y="-23335"/>
                  <a:pt x="1806589" y="26605"/>
                  <a:pt x="1921799" y="0"/>
                </a:cubicBezTo>
                <a:cubicBezTo>
                  <a:pt x="2037009" y="-26605"/>
                  <a:pt x="2344978" y="4429"/>
                  <a:pt x="2516783" y="0"/>
                </a:cubicBezTo>
                <a:cubicBezTo>
                  <a:pt x="2688588" y="-4429"/>
                  <a:pt x="2972063" y="79642"/>
                  <a:pt x="3242664" y="0"/>
                </a:cubicBezTo>
                <a:cubicBezTo>
                  <a:pt x="3513265" y="-79642"/>
                  <a:pt x="3699405" y="53578"/>
                  <a:pt x="3837648" y="0"/>
                </a:cubicBezTo>
                <a:cubicBezTo>
                  <a:pt x="3975891" y="-53578"/>
                  <a:pt x="4075636" y="13918"/>
                  <a:pt x="4301736" y="0"/>
                </a:cubicBezTo>
                <a:cubicBezTo>
                  <a:pt x="4527836" y="-13918"/>
                  <a:pt x="4600996" y="5006"/>
                  <a:pt x="4700375" y="0"/>
                </a:cubicBezTo>
                <a:cubicBezTo>
                  <a:pt x="4799754" y="-5006"/>
                  <a:pt x="5146021" y="36500"/>
                  <a:pt x="5360807" y="0"/>
                </a:cubicBezTo>
                <a:cubicBezTo>
                  <a:pt x="5575593" y="-36500"/>
                  <a:pt x="5643164" y="2835"/>
                  <a:pt x="5890343" y="0"/>
                </a:cubicBezTo>
                <a:cubicBezTo>
                  <a:pt x="6137522" y="-2835"/>
                  <a:pt x="6292285" y="32140"/>
                  <a:pt x="6544826" y="0"/>
                </a:cubicBezTo>
                <a:cubicBezTo>
                  <a:pt x="6571641" y="154084"/>
                  <a:pt x="6526781" y="239391"/>
                  <a:pt x="6544826" y="316702"/>
                </a:cubicBezTo>
                <a:cubicBezTo>
                  <a:pt x="6562871" y="394013"/>
                  <a:pt x="6507561" y="505034"/>
                  <a:pt x="6544826" y="646331"/>
                </a:cubicBezTo>
                <a:cubicBezTo>
                  <a:pt x="6386304" y="708959"/>
                  <a:pt x="6130675" y="590553"/>
                  <a:pt x="6015290" y="646331"/>
                </a:cubicBezTo>
                <a:cubicBezTo>
                  <a:pt x="5899905" y="702109"/>
                  <a:pt x="5618032" y="604249"/>
                  <a:pt x="5289409" y="646331"/>
                </a:cubicBezTo>
                <a:cubicBezTo>
                  <a:pt x="4960786" y="688413"/>
                  <a:pt x="5035680" y="600777"/>
                  <a:pt x="4825322" y="646331"/>
                </a:cubicBezTo>
                <a:cubicBezTo>
                  <a:pt x="4614964" y="691885"/>
                  <a:pt x="4581519" y="617253"/>
                  <a:pt x="4361234" y="646331"/>
                </a:cubicBezTo>
                <a:cubicBezTo>
                  <a:pt x="4140949" y="675409"/>
                  <a:pt x="4104119" y="609645"/>
                  <a:pt x="3962595" y="646331"/>
                </a:cubicBezTo>
                <a:cubicBezTo>
                  <a:pt x="3821071" y="683017"/>
                  <a:pt x="3588702" y="640771"/>
                  <a:pt x="3302162" y="646331"/>
                </a:cubicBezTo>
                <a:cubicBezTo>
                  <a:pt x="3015622" y="651891"/>
                  <a:pt x="2929550" y="598210"/>
                  <a:pt x="2772626" y="646331"/>
                </a:cubicBezTo>
                <a:cubicBezTo>
                  <a:pt x="2615702" y="694452"/>
                  <a:pt x="2319161" y="584115"/>
                  <a:pt x="2112194" y="646331"/>
                </a:cubicBezTo>
                <a:cubicBezTo>
                  <a:pt x="1905227" y="708547"/>
                  <a:pt x="1839307" y="620914"/>
                  <a:pt x="1648106" y="646331"/>
                </a:cubicBezTo>
                <a:cubicBezTo>
                  <a:pt x="1456905" y="671748"/>
                  <a:pt x="1238158" y="579641"/>
                  <a:pt x="1053122" y="646331"/>
                </a:cubicBezTo>
                <a:cubicBezTo>
                  <a:pt x="868086" y="713021"/>
                  <a:pt x="286148" y="605549"/>
                  <a:pt x="0" y="646331"/>
                </a:cubicBezTo>
                <a:cubicBezTo>
                  <a:pt x="-7280" y="569740"/>
                  <a:pt x="17059" y="418934"/>
                  <a:pt x="0" y="329629"/>
                </a:cubicBezTo>
                <a:cubicBezTo>
                  <a:pt x="-17059" y="240324"/>
                  <a:pt x="30525" y="124839"/>
                  <a:pt x="0" y="0"/>
                </a:cubicBezTo>
                <a:close/>
              </a:path>
              <a:path w="6544826" h="646331" stroke="0" extrusionOk="0">
                <a:moveTo>
                  <a:pt x="0" y="0"/>
                </a:moveTo>
                <a:cubicBezTo>
                  <a:pt x="132219" y="-27933"/>
                  <a:pt x="523563" y="28735"/>
                  <a:pt x="660432" y="0"/>
                </a:cubicBezTo>
                <a:cubicBezTo>
                  <a:pt x="797301" y="-28735"/>
                  <a:pt x="1101620" y="61541"/>
                  <a:pt x="1386313" y="0"/>
                </a:cubicBezTo>
                <a:cubicBezTo>
                  <a:pt x="1671006" y="-61541"/>
                  <a:pt x="1769003" y="931"/>
                  <a:pt x="1915849" y="0"/>
                </a:cubicBezTo>
                <a:cubicBezTo>
                  <a:pt x="2062695" y="-931"/>
                  <a:pt x="2255468" y="5699"/>
                  <a:pt x="2510833" y="0"/>
                </a:cubicBezTo>
                <a:cubicBezTo>
                  <a:pt x="2766198" y="-5699"/>
                  <a:pt x="2875743" y="59840"/>
                  <a:pt x="3236714" y="0"/>
                </a:cubicBezTo>
                <a:cubicBezTo>
                  <a:pt x="3597685" y="-59840"/>
                  <a:pt x="3612921" y="18335"/>
                  <a:pt x="3962595" y="0"/>
                </a:cubicBezTo>
                <a:cubicBezTo>
                  <a:pt x="4312269" y="-18335"/>
                  <a:pt x="4329632" y="8848"/>
                  <a:pt x="4426682" y="0"/>
                </a:cubicBezTo>
                <a:cubicBezTo>
                  <a:pt x="4523732" y="-8848"/>
                  <a:pt x="4675154" y="36858"/>
                  <a:pt x="4825322" y="0"/>
                </a:cubicBezTo>
                <a:cubicBezTo>
                  <a:pt x="4975490" y="-36858"/>
                  <a:pt x="5316889" y="75561"/>
                  <a:pt x="5551202" y="0"/>
                </a:cubicBezTo>
                <a:cubicBezTo>
                  <a:pt x="5785515" y="-75561"/>
                  <a:pt x="6089405" y="95138"/>
                  <a:pt x="6544826" y="0"/>
                </a:cubicBezTo>
                <a:cubicBezTo>
                  <a:pt x="6551550" y="77782"/>
                  <a:pt x="6535935" y="213883"/>
                  <a:pt x="6544826" y="316702"/>
                </a:cubicBezTo>
                <a:cubicBezTo>
                  <a:pt x="6553717" y="419521"/>
                  <a:pt x="6539471" y="501631"/>
                  <a:pt x="6544826" y="646331"/>
                </a:cubicBezTo>
                <a:cubicBezTo>
                  <a:pt x="6261221" y="714035"/>
                  <a:pt x="6179999" y="582984"/>
                  <a:pt x="5949842" y="646331"/>
                </a:cubicBezTo>
                <a:cubicBezTo>
                  <a:pt x="5719685" y="709678"/>
                  <a:pt x="5509162" y="593498"/>
                  <a:pt x="5354858" y="646331"/>
                </a:cubicBezTo>
                <a:cubicBezTo>
                  <a:pt x="5200554" y="699164"/>
                  <a:pt x="5083565" y="601369"/>
                  <a:pt x="4825322" y="646331"/>
                </a:cubicBezTo>
                <a:cubicBezTo>
                  <a:pt x="4567079" y="691293"/>
                  <a:pt x="4435864" y="627098"/>
                  <a:pt x="4099441" y="646331"/>
                </a:cubicBezTo>
                <a:cubicBezTo>
                  <a:pt x="3763018" y="665564"/>
                  <a:pt x="3788120" y="604639"/>
                  <a:pt x="3700802" y="646331"/>
                </a:cubicBezTo>
                <a:cubicBezTo>
                  <a:pt x="3613484" y="688023"/>
                  <a:pt x="3289390" y="610082"/>
                  <a:pt x="3105817" y="646331"/>
                </a:cubicBezTo>
                <a:cubicBezTo>
                  <a:pt x="2922244" y="682580"/>
                  <a:pt x="2639374" y="567085"/>
                  <a:pt x="2379937" y="646331"/>
                </a:cubicBezTo>
                <a:cubicBezTo>
                  <a:pt x="2120500" y="725577"/>
                  <a:pt x="2176771" y="639440"/>
                  <a:pt x="1981297" y="646331"/>
                </a:cubicBezTo>
                <a:cubicBezTo>
                  <a:pt x="1785823" y="653222"/>
                  <a:pt x="1439226" y="618929"/>
                  <a:pt x="1255417" y="646331"/>
                </a:cubicBezTo>
                <a:cubicBezTo>
                  <a:pt x="1071608" y="673733"/>
                  <a:pt x="904829" y="604121"/>
                  <a:pt x="791329" y="646331"/>
                </a:cubicBezTo>
                <a:cubicBezTo>
                  <a:pt x="677829" y="688541"/>
                  <a:pt x="346099" y="564903"/>
                  <a:pt x="0" y="646331"/>
                </a:cubicBezTo>
                <a:cubicBezTo>
                  <a:pt x="-22630" y="559739"/>
                  <a:pt x="2069" y="429577"/>
                  <a:pt x="0" y="329629"/>
                </a:cubicBezTo>
                <a:cubicBezTo>
                  <a:pt x="-2069" y="229681"/>
                  <a:pt x="19807" y="135301"/>
                  <a:pt x="0" y="0"/>
                </a:cubicBezTo>
                <a:close/>
              </a:path>
            </a:pathLst>
          </a:cu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ln w="3175">
            <a:solidFill>
              <a:srgbClr val="0070C0"/>
            </a:solidFill>
            <a:extLst>
              <a:ext uri="{C807C97D-BFC1-408E-A445-0C87EB9F89A2}">
                <ask:lineSketchStyleProps xmlns:ask="http://schemas.microsoft.com/office/drawing/2018/sketchyshapes" sd="1911699183">
                  <a:prstGeom prst="rect">
                    <a:avLst/>
                  </a:prstGeom>
                  <ask:type>
                    <ask:lineSketchScribble/>
                  </ask:type>
                </ask:lineSketchStyleProps>
              </a:ext>
            </a:extLst>
          </a:ln>
          <a:effectLst>
            <a:outerShdw blurRad="50800" dist="38100" dir="2700000" algn="tl" rotWithShape="0">
              <a:prstClr val="black">
                <a:alpha val="40000"/>
              </a:prstClr>
            </a:outerShdw>
          </a:effectLst>
        </p:spPr>
        <p:txBody>
          <a:bodyPr wrap="square" rtlCol="0">
            <a:spAutoFit/>
          </a:bodyPr>
          <a:lstStyle/>
          <a:p>
            <a:pPr algn="ctr"/>
            <a:r>
              <a:rPr lang="fr-FR" sz="1800" dirty="0"/>
              <a:t>Les modifications apportées sont importantes en termes de</a:t>
            </a:r>
          </a:p>
          <a:p>
            <a:pPr algn="ctr"/>
            <a:r>
              <a:rPr lang="fr-FR" sz="1800" b="1" dirty="0"/>
              <a:t>Vitesse</a:t>
            </a:r>
            <a:r>
              <a:rPr lang="fr-FR" sz="1800" dirty="0"/>
              <a:t>, </a:t>
            </a:r>
            <a:r>
              <a:rPr lang="fr-FR" sz="1800" b="1" dirty="0"/>
              <a:t>Référencement</a:t>
            </a:r>
            <a:r>
              <a:rPr lang="fr-FR" sz="1800" dirty="0"/>
              <a:t> et </a:t>
            </a:r>
            <a:r>
              <a:rPr lang="fr-FR" sz="1800" b="1" dirty="0"/>
              <a:t>d’Accessibilité</a:t>
            </a:r>
            <a:r>
              <a:rPr lang="fr-FR" sz="1800" dirty="0"/>
              <a:t>.</a:t>
            </a:r>
          </a:p>
        </p:txBody>
      </p:sp>
      <p:sp>
        <p:nvSpPr>
          <p:cNvPr id="12" name="ZoneTexte 11">
            <a:extLst>
              <a:ext uri="{FF2B5EF4-FFF2-40B4-BE49-F238E27FC236}">
                <a16:creationId xmlns:a16="http://schemas.microsoft.com/office/drawing/2014/main" id="{5CA9DABE-48EA-4A50-88A8-F7A4EBB973C4}"/>
              </a:ext>
            </a:extLst>
          </p:cNvPr>
          <p:cNvSpPr txBox="1"/>
          <p:nvPr>
            <p:custDataLst>
              <p:tags r:id="rId6"/>
            </p:custDataLst>
          </p:nvPr>
        </p:nvSpPr>
        <p:spPr>
          <a:xfrm>
            <a:off x="9126047" y="2699381"/>
            <a:ext cx="904875" cy="369332"/>
          </a:xfrm>
          <a:prstGeom prst="rect">
            <a:avLst/>
          </a:prstGeom>
          <a:solidFill>
            <a:srgbClr val="00B050"/>
          </a:solidFill>
        </p:spPr>
        <p:txBody>
          <a:bodyPr wrap="square" rtlCol="0">
            <a:spAutoFit/>
          </a:bodyPr>
          <a:lstStyle/>
          <a:p>
            <a:pPr algn="ctr"/>
            <a:r>
              <a:rPr lang="fr-FR" dirty="0"/>
              <a:t>APRES</a:t>
            </a:r>
          </a:p>
        </p:txBody>
      </p:sp>
    </p:spTree>
    <p:extLst>
      <p:ext uri="{BB962C8B-B14F-4D97-AF65-F5344CB8AC3E}">
        <p14:creationId xmlns:p14="http://schemas.microsoft.com/office/powerpoint/2010/main" val="383418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1CFEA051-DAC8-469B-9728-74C9677496AC}"/>
              </a:ext>
            </a:extLst>
          </p:cNvPr>
          <p:cNvPicPr>
            <a:picLocks noChangeAspect="1"/>
          </p:cNvPicPr>
          <p:nvPr>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142197" y="95409"/>
            <a:ext cx="2185422" cy="6660233"/>
          </a:xfrm>
          <a:prstGeom prst="rect">
            <a:avLst/>
          </a:prstGeom>
        </p:spPr>
      </p:pic>
      <p:sp>
        <p:nvSpPr>
          <p:cNvPr id="8" name="ZoneTexte 7">
            <a:extLst>
              <a:ext uri="{FF2B5EF4-FFF2-40B4-BE49-F238E27FC236}">
                <a16:creationId xmlns:a16="http://schemas.microsoft.com/office/drawing/2014/main" id="{1258D533-ADB7-48AD-AF74-CFB28994D083}"/>
              </a:ext>
            </a:extLst>
          </p:cNvPr>
          <p:cNvSpPr txBox="1"/>
          <p:nvPr>
            <p:custDataLst>
              <p:tags r:id="rId2"/>
            </p:custDataLst>
          </p:nvPr>
        </p:nvSpPr>
        <p:spPr>
          <a:xfrm>
            <a:off x="3704878" y="1865771"/>
            <a:ext cx="4026091" cy="646331"/>
          </a:xfrm>
          <a:custGeom>
            <a:avLst/>
            <a:gdLst>
              <a:gd name="connsiteX0" fmla="*/ 0 w 4026091"/>
              <a:gd name="connsiteY0" fmla="*/ 0 h 646331"/>
              <a:gd name="connsiteX1" fmla="*/ 751537 w 4026091"/>
              <a:gd name="connsiteY1" fmla="*/ 0 h 646331"/>
              <a:gd name="connsiteX2" fmla="*/ 1462813 w 4026091"/>
              <a:gd name="connsiteY2" fmla="*/ 0 h 646331"/>
              <a:gd name="connsiteX3" fmla="*/ 2174089 w 4026091"/>
              <a:gd name="connsiteY3" fmla="*/ 0 h 646331"/>
              <a:gd name="connsiteX4" fmla="*/ 2724322 w 4026091"/>
              <a:gd name="connsiteY4" fmla="*/ 0 h 646331"/>
              <a:gd name="connsiteX5" fmla="*/ 3314815 w 4026091"/>
              <a:gd name="connsiteY5" fmla="*/ 0 h 646331"/>
              <a:gd name="connsiteX6" fmla="*/ 4026091 w 4026091"/>
              <a:gd name="connsiteY6" fmla="*/ 0 h 646331"/>
              <a:gd name="connsiteX7" fmla="*/ 4026091 w 4026091"/>
              <a:gd name="connsiteY7" fmla="*/ 646331 h 646331"/>
              <a:gd name="connsiteX8" fmla="*/ 3355076 w 4026091"/>
              <a:gd name="connsiteY8" fmla="*/ 646331 h 646331"/>
              <a:gd name="connsiteX9" fmla="*/ 2804843 w 4026091"/>
              <a:gd name="connsiteY9" fmla="*/ 646331 h 646331"/>
              <a:gd name="connsiteX10" fmla="*/ 2254611 w 4026091"/>
              <a:gd name="connsiteY10" fmla="*/ 646331 h 646331"/>
              <a:gd name="connsiteX11" fmla="*/ 1543335 w 4026091"/>
              <a:gd name="connsiteY11" fmla="*/ 646331 h 646331"/>
              <a:gd name="connsiteX12" fmla="*/ 952842 w 4026091"/>
              <a:gd name="connsiteY12" fmla="*/ 646331 h 646331"/>
              <a:gd name="connsiteX13" fmla="*/ 0 w 4026091"/>
              <a:gd name="connsiteY13" fmla="*/ 646331 h 646331"/>
              <a:gd name="connsiteX14" fmla="*/ 0 w 4026091"/>
              <a:gd name="connsiteY14"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26091" h="646331" fill="none" extrusionOk="0">
                <a:moveTo>
                  <a:pt x="0" y="0"/>
                </a:moveTo>
                <a:cubicBezTo>
                  <a:pt x="249589" y="35481"/>
                  <a:pt x="572794" y="22805"/>
                  <a:pt x="751537" y="0"/>
                </a:cubicBezTo>
                <a:cubicBezTo>
                  <a:pt x="930280" y="-22805"/>
                  <a:pt x="1259229" y="-12392"/>
                  <a:pt x="1462813" y="0"/>
                </a:cubicBezTo>
                <a:cubicBezTo>
                  <a:pt x="1666397" y="12392"/>
                  <a:pt x="1862500" y="23531"/>
                  <a:pt x="2174089" y="0"/>
                </a:cubicBezTo>
                <a:cubicBezTo>
                  <a:pt x="2485678" y="-23531"/>
                  <a:pt x="2464709" y="-25052"/>
                  <a:pt x="2724322" y="0"/>
                </a:cubicBezTo>
                <a:cubicBezTo>
                  <a:pt x="2983935" y="25052"/>
                  <a:pt x="3051066" y="22470"/>
                  <a:pt x="3314815" y="0"/>
                </a:cubicBezTo>
                <a:cubicBezTo>
                  <a:pt x="3578564" y="-22470"/>
                  <a:pt x="3692590" y="25097"/>
                  <a:pt x="4026091" y="0"/>
                </a:cubicBezTo>
                <a:cubicBezTo>
                  <a:pt x="4016998" y="148692"/>
                  <a:pt x="4009803" y="361506"/>
                  <a:pt x="4026091" y="646331"/>
                </a:cubicBezTo>
                <a:cubicBezTo>
                  <a:pt x="3870177" y="629000"/>
                  <a:pt x="3597932" y="660021"/>
                  <a:pt x="3355076" y="646331"/>
                </a:cubicBezTo>
                <a:cubicBezTo>
                  <a:pt x="3112220" y="632641"/>
                  <a:pt x="2993583" y="661837"/>
                  <a:pt x="2804843" y="646331"/>
                </a:cubicBezTo>
                <a:cubicBezTo>
                  <a:pt x="2616103" y="630825"/>
                  <a:pt x="2401962" y="672962"/>
                  <a:pt x="2254611" y="646331"/>
                </a:cubicBezTo>
                <a:cubicBezTo>
                  <a:pt x="2107260" y="619700"/>
                  <a:pt x="1750998" y="673788"/>
                  <a:pt x="1543335" y="646331"/>
                </a:cubicBezTo>
                <a:cubicBezTo>
                  <a:pt x="1335672" y="618874"/>
                  <a:pt x="1243652" y="650484"/>
                  <a:pt x="952842" y="646331"/>
                </a:cubicBezTo>
                <a:cubicBezTo>
                  <a:pt x="662032" y="642178"/>
                  <a:pt x="365219" y="663296"/>
                  <a:pt x="0" y="646331"/>
                </a:cubicBezTo>
                <a:cubicBezTo>
                  <a:pt x="8705" y="449706"/>
                  <a:pt x="-22255" y="264781"/>
                  <a:pt x="0" y="0"/>
                </a:cubicBezTo>
                <a:close/>
              </a:path>
              <a:path w="4026091" h="646331" stroke="0" extrusionOk="0">
                <a:moveTo>
                  <a:pt x="0" y="0"/>
                </a:moveTo>
                <a:cubicBezTo>
                  <a:pt x="299866" y="-28179"/>
                  <a:pt x="390375" y="14057"/>
                  <a:pt x="630754" y="0"/>
                </a:cubicBezTo>
                <a:cubicBezTo>
                  <a:pt x="871133" y="-14057"/>
                  <a:pt x="1044663" y="-18052"/>
                  <a:pt x="1180987" y="0"/>
                </a:cubicBezTo>
                <a:cubicBezTo>
                  <a:pt x="1317311" y="18052"/>
                  <a:pt x="1609959" y="4754"/>
                  <a:pt x="1932524" y="0"/>
                </a:cubicBezTo>
                <a:cubicBezTo>
                  <a:pt x="2255089" y="-4754"/>
                  <a:pt x="2264136" y="-1467"/>
                  <a:pt x="2563278" y="0"/>
                </a:cubicBezTo>
                <a:cubicBezTo>
                  <a:pt x="2862420" y="1467"/>
                  <a:pt x="2996977" y="9449"/>
                  <a:pt x="3194032" y="0"/>
                </a:cubicBezTo>
                <a:cubicBezTo>
                  <a:pt x="3391087" y="-9449"/>
                  <a:pt x="3757331" y="-2798"/>
                  <a:pt x="4026091" y="0"/>
                </a:cubicBezTo>
                <a:cubicBezTo>
                  <a:pt x="4043153" y="164768"/>
                  <a:pt x="4038173" y="462575"/>
                  <a:pt x="4026091" y="646331"/>
                </a:cubicBezTo>
                <a:cubicBezTo>
                  <a:pt x="3819225" y="659244"/>
                  <a:pt x="3510560" y="623380"/>
                  <a:pt x="3355076" y="646331"/>
                </a:cubicBezTo>
                <a:cubicBezTo>
                  <a:pt x="3199592" y="669282"/>
                  <a:pt x="2940102" y="633854"/>
                  <a:pt x="2804843" y="646331"/>
                </a:cubicBezTo>
                <a:cubicBezTo>
                  <a:pt x="2669584" y="658808"/>
                  <a:pt x="2415945" y="671092"/>
                  <a:pt x="2133828" y="646331"/>
                </a:cubicBezTo>
                <a:cubicBezTo>
                  <a:pt x="1851712" y="621570"/>
                  <a:pt x="1772767" y="661905"/>
                  <a:pt x="1462813" y="646331"/>
                </a:cubicBezTo>
                <a:cubicBezTo>
                  <a:pt x="1152860" y="630757"/>
                  <a:pt x="1053392" y="639921"/>
                  <a:pt x="832059" y="646331"/>
                </a:cubicBezTo>
                <a:cubicBezTo>
                  <a:pt x="610726" y="652741"/>
                  <a:pt x="398850" y="624164"/>
                  <a:pt x="0" y="646331"/>
                </a:cubicBezTo>
                <a:cubicBezTo>
                  <a:pt x="-7103" y="369471"/>
                  <a:pt x="8477" y="282104"/>
                  <a:pt x="0" y="0"/>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3175" cmpd="dbl">
            <a:solidFill>
              <a:srgbClr val="0070C0">
                <a:alpha val="99000"/>
              </a:srgbClr>
            </a:solidFill>
            <a:prstDash val="sysDot"/>
            <a:extLst>
              <a:ext uri="{C807C97D-BFC1-408E-A445-0C87EB9F89A2}">
                <ask:lineSketchStyleProps xmlns:ask="http://schemas.microsoft.com/office/drawing/2018/sketchyshapes" sd="1219033472">
                  <a:prstGeom prst="rect">
                    <a:avLst/>
                  </a:prstGeom>
                  <ask:type>
                    <ask:lineSketchFreehand/>
                  </ask:type>
                </ask:lineSketchStyleProps>
              </a:ext>
            </a:extLst>
          </a:ln>
          <a:effectLst>
            <a:outerShdw blurRad="50800" dist="38100" dir="2700000" algn="tl" rotWithShape="0">
              <a:prstClr val="black">
                <a:alpha val="40000"/>
              </a:prstClr>
            </a:outerShdw>
          </a:effectLst>
        </p:spPr>
        <p:txBody>
          <a:bodyPr wrap="square" rtlCol="0">
            <a:spAutoFit/>
          </a:bodyPr>
          <a:lstStyle/>
          <a:p>
            <a:pPr algn="ctr"/>
            <a:r>
              <a:rPr lang="fr-FR" b="1" dirty="0"/>
              <a:t>Balises sémantique, accessibilité et référencement</a:t>
            </a:r>
          </a:p>
        </p:txBody>
      </p:sp>
      <p:sp>
        <p:nvSpPr>
          <p:cNvPr id="9" name="ZoneTexte 8">
            <a:extLst>
              <a:ext uri="{FF2B5EF4-FFF2-40B4-BE49-F238E27FC236}">
                <a16:creationId xmlns:a16="http://schemas.microsoft.com/office/drawing/2014/main" id="{58733DF2-20B7-4A46-A4CF-207C1ADA24BF}"/>
              </a:ext>
            </a:extLst>
          </p:cNvPr>
          <p:cNvSpPr txBox="1"/>
          <p:nvPr>
            <p:custDataLst>
              <p:tags r:id="rId3"/>
            </p:custDataLst>
          </p:nvPr>
        </p:nvSpPr>
        <p:spPr>
          <a:xfrm>
            <a:off x="2728428" y="3421797"/>
            <a:ext cx="6186985" cy="1200329"/>
          </a:xfrm>
          <a:prstGeom prst="rect">
            <a:avLst/>
          </a:prstGeom>
          <a:noFill/>
        </p:spPr>
        <p:txBody>
          <a:bodyPr wrap="square" rtlCol="0">
            <a:spAutoFit/>
          </a:bodyPr>
          <a:lstStyle/>
          <a:p>
            <a:pPr marL="285750" indent="-285750" algn="just">
              <a:buFontTx/>
              <a:buChar char="-"/>
            </a:pPr>
            <a:r>
              <a:rPr lang="fr-FR" dirty="0"/>
              <a:t>Une balise sémantique est une balise HTML qui apporte une indication sur le contenu d'une page web, elles sont très importante pour l’accessibilité. Leur usage influence donc l'indexation et le référencement naturel d'un site.</a:t>
            </a:r>
          </a:p>
        </p:txBody>
      </p:sp>
      <p:cxnSp>
        <p:nvCxnSpPr>
          <p:cNvPr id="11" name="Connecteur droit avec flèche 10">
            <a:extLst>
              <a:ext uri="{FF2B5EF4-FFF2-40B4-BE49-F238E27FC236}">
                <a16:creationId xmlns:a16="http://schemas.microsoft.com/office/drawing/2014/main" id="{BEEA709C-DA5B-43D2-9566-EF688E7EE8FF}"/>
              </a:ext>
            </a:extLst>
          </p:cNvPr>
          <p:cNvCxnSpPr>
            <a:cxnSpLocks/>
          </p:cNvCxnSpPr>
          <p:nvPr>
            <p:custDataLst>
              <p:tags r:id="rId4"/>
            </p:custDataLst>
          </p:nvPr>
        </p:nvCxnSpPr>
        <p:spPr>
          <a:xfrm>
            <a:off x="2483893" y="5579570"/>
            <a:ext cx="6991703" cy="236651"/>
          </a:xfrm>
          <a:prstGeom prst="straightConnector1">
            <a:avLst/>
          </a:prstGeom>
          <a:ln w="12700">
            <a:solidFill>
              <a:srgbClr val="FF0000"/>
            </a:solidFill>
            <a:headEnd type="triangle"/>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cxnSp>
        <p:nvCxnSpPr>
          <p:cNvPr id="14" name="Connecteur droit avec flèche 13">
            <a:extLst>
              <a:ext uri="{FF2B5EF4-FFF2-40B4-BE49-F238E27FC236}">
                <a16:creationId xmlns:a16="http://schemas.microsoft.com/office/drawing/2014/main" id="{E93801EE-99F4-406E-B46F-9EA0031EA7F5}"/>
              </a:ext>
            </a:extLst>
          </p:cNvPr>
          <p:cNvCxnSpPr>
            <a:cxnSpLocks/>
          </p:cNvCxnSpPr>
          <p:nvPr>
            <p:custDataLst>
              <p:tags r:id="rId5"/>
            </p:custDataLst>
          </p:nvPr>
        </p:nvCxnSpPr>
        <p:spPr>
          <a:xfrm>
            <a:off x="8762200" y="1288282"/>
            <a:ext cx="904314" cy="0"/>
          </a:xfrm>
          <a:prstGeom prst="straightConnector1">
            <a:avLst/>
          </a:prstGeom>
          <a:ln w="12700">
            <a:solidFill>
              <a:srgbClr val="FF0000"/>
            </a:solidFill>
            <a:headEnd type="triangle"/>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16" name="ZoneTexte 15">
            <a:extLst>
              <a:ext uri="{FF2B5EF4-FFF2-40B4-BE49-F238E27FC236}">
                <a16:creationId xmlns:a16="http://schemas.microsoft.com/office/drawing/2014/main" id="{A68A3D11-0A36-4FD3-A876-A33EB2F8E825}"/>
              </a:ext>
            </a:extLst>
          </p:cNvPr>
          <p:cNvSpPr txBox="1"/>
          <p:nvPr>
            <p:custDataLst>
              <p:tags r:id="rId6"/>
            </p:custDataLst>
          </p:nvPr>
        </p:nvSpPr>
        <p:spPr>
          <a:xfrm>
            <a:off x="8168036" y="1103616"/>
            <a:ext cx="646331" cy="369332"/>
          </a:xfrm>
          <a:prstGeom prst="rect">
            <a:avLst/>
          </a:prstGeom>
          <a:noFill/>
        </p:spPr>
        <p:txBody>
          <a:bodyPr wrap="none" rtlCol="0">
            <a:spAutoFit/>
          </a:bodyPr>
          <a:lstStyle/>
          <a:p>
            <a:r>
              <a:rPr lang="fr-FR" sz="1600" dirty="0"/>
              <a:t>Ajou</a:t>
            </a:r>
            <a:r>
              <a:rPr lang="fr-FR" dirty="0"/>
              <a:t>t</a:t>
            </a:r>
          </a:p>
        </p:txBody>
      </p:sp>
      <p:pic>
        <p:nvPicPr>
          <p:cNvPr id="3" name="Image 2">
            <a:extLst>
              <a:ext uri="{FF2B5EF4-FFF2-40B4-BE49-F238E27FC236}">
                <a16:creationId xmlns:a16="http://schemas.microsoft.com/office/drawing/2014/main" id="{D86EF1C4-565B-45DB-B2B3-6F0300DE450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76019" y="95408"/>
            <a:ext cx="2346514" cy="6660233"/>
          </a:xfrm>
          <a:prstGeom prst="rect">
            <a:avLst/>
          </a:prstGeom>
        </p:spPr>
      </p:pic>
      <p:cxnSp>
        <p:nvCxnSpPr>
          <p:cNvPr id="20" name="Connecteur droit avec flèche 19">
            <a:extLst>
              <a:ext uri="{FF2B5EF4-FFF2-40B4-BE49-F238E27FC236}">
                <a16:creationId xmlns:a16="http://schemas.microsoft.com/office/drawing/2014/main" id="{66ED4869-CFDE-4BF8-9D0B-A0831C4DA7A1}"/>
              </a:ext>
            </a:extLst>
          </p:cNvPr>
          <p:cNvCxnSpPr>
            <a:cxnSpLocks/>
          </p:cNvCxnSpPr>
          <p:nvPr>
            <p:custDataLst>
              <p:tags r:id="rId7"/>
            </p:custDataLst>
          </p:nvPr>
        </p:nvCxnSpPr>
        <p:spPr>
          <a:xfrm flipV="1">
            <a:off x="2428042" y="609768"/>
            <a:ext cx="7092802" cy="349530"/>
          </a:xfrm>
          <a:prstGeom prst="straightConnector1">
            <a:avLst/>
          </a:prstGeom>
          <a:ln w="12700">
            <a:solidFill>
              <a:srgbClr val="FF0000"/>
            </a:solidFill>
            <a:headEnd type="triangle"/>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22" name="ZoneTexte 21">
            <a:extLst>
              <a:ext uri="{FF2B5EF4-FFF2-40B4-BE49-F238E27FC236}">
                <a16:creationId xmlns:a16="http://schemas.microsoft.com/office/drawing/2014/main" id="{2221CCD3-EE60-49D4-A8F4-3C38DBC85DA7}"/>
              </a:ext>
            </a:extLst>
          </p:cNvPr>
          <p:cNvSpPr txBox="1"/>
          <p:nvPr>
            <p:custDataLst>
              <p:tags r:id="rId8"/>
            </p:custDataLst>
          </p:nvPr>
        </p:nvSpPr>
        <p:spPr>
          <a:xfrm>
            <a:off x="2382794" y="95408"/>
            <a:ext cx="904875" cy="369332"/>
          </a:xfrm>
          <a:prstGeom prst="rect">
            <a:avLst/>
          </a:prstGeom>
          <a:solidFill>
            <a:srgbClr val="FF0000"/>
          </a:solidFill>
        </p:spPr>
        <p:txBody>
          <a:bodyPr wrap="square" rtlCol="0">
            <a:spAutoFit/>
          </a:bodyPr>
          <a:lstStyle/>
          <a:p>
            <a:pPr algn="ctr"/>
            <a:r>
              <a:rPr lang="fr-FR" dirty="0"/>
              <a:t>AVANT</a:t>
            </a:r>
          </a:p>
        </p:txBody>
      </p:sp>
      <p:sp>
        <p:nvSpPr>
          <p:cNvPr id="23" name="ZoneTexte 22">
            <a:extLst>
              <a:ext uri="{FF2B5EF4-FFF2-40B4-BE49-F238E27FC236}">
                <a16:creationId xmlns:a16="http://schemas.microsoft.com/office/drawing/2014/main" id="{1568A900-F4F4-4280-9C4C-769BF99461FA}"/>
              </a:ext>
            </a:extLst>
          </p:cNvPr>
          <p:cNvSpPr txBox="1"/>
          <p:nvPr>
            <p:custDataLst>
              <p:tags r:id="rId9"/>
            </p:custDataLst>
          </p:nvPr>
        </p:nvSpPr>
        <p:spPr>
          <a:xfrm>
            <a:off x="8600836" y="101064"/>
            <a:ext cx="904875" cy="369332"/>
          </a:xfrm>
          <a:prstGeom prst="rect">
            <a:avLst/>
          </a:prstGeom>
          <a:solidFill>
            <a:srgbClr val="00B050"/>
          </a:solidFill>
        </p:spPr>
        <p:txBody>
          <a:bodyPr wrap="square" rtlCol="0">
            <a:spAutoFit/>
          </a:bodyPr>
          <a:lstStyle/>
          <a:p>
            <a:pPr algn="ctr"/>
            <a:r>
              <a:rPr lang="fr-FR" dirty="0"/>
              <a:t>APRES</a:t>
            </a:r>
          </a:p>
        </p:txBody>
      </p:sp>
    </p:spTree>
    <p:extLst>
      <p:ext uri="{BB962C8B-B14F-4D97-AF65-F5344CB8AC3E}">
        <p14:creationId xmlns:p14="http://schemas.microsoft.com/office/powerpoint/2010/main" val="705662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EB93F94E-CA2F-40B8-B4BD-0C2F227C876A}"/>
              </a:ext>
            </a:extLst>
          </p:cNvPr>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4168000" y="960781"/>
            <a:ext cx="7986713" cy="5091113"/>
          </a:xfrm>
          <a:prstGeom prst="rect">
            <a:avLst/>
          </a:prstGeom>
        </p:spPr>
      </p:pic>
      <p:sp>
        <p:nvSpPr>
          <p:cNvPr id="4" name="ZoneTexte 3">
            <a:extLst>
              <a:ext uri="{FF2B5EF4-FFF2-40B4-BE49-F238E27FC236}">
                <a16:creationId xmlns:a16="http://schemas.microsoft.com/office/drawing/2014/main" id="{A9EFE14E-DB2C-43D3-8D82-60E8D4C9AA00}"/>
              </a:ext>
            </a:extLst>
          </p:cNvPr>
          <p:cNvSpPr txBox="1"/>
          <p:nvPr>
            <p:custDataLst>
              <p:tags r:id="rId2"/>
            </p:custDataLst>
          </p:nvPr>
        </p:nvSpPr>
        <p:spPr>
          <a:xfrm>
            <a:off x="777922" y="259307"/>
            <a:ext cx="2852382" cy="646331"/>
          </a:xfrm>
          <a:custGeom>
            <a:avLst/>
            <a:gdLst>
              <a:gd name="connsiteX0" fmla="*/ 0 w 2852382"/>
              <a:gd name="connsiteY0" fmla="*/ 0 h 646331"/>
              <a:gd name="connsiteX1" fmla="*/ 513429 w 2852382"/>
              <a:gd name="connsiteY1" fmla="*/ 0 h 646331"/>
              <a:gd name="connsiteX2" fmla="*/ 1026858 w 2852382"/>
              <a:gd name="connsiteY2" fmla="*/ 0 h 646331"/>
              <a:gd name="connsiteX3" fmla="*/ 1597334 w 2852382"/>
              <a:gd name="connsiteY3" fmla="*/ 0 h 646331"/>
              <a:gd name="connsiteX4" fmla="*/ 2167810 w 2852382"/>
              <a:gd name="connsiteY4" fmla="*/ 0 h 646331"/>
              <a:gd name="connsiteX5" fmla="*/ 2852382 w 2852382"/>
              <a:gd name="connsiteY5" fmla="*/ 0 h 646331"/>
              <a:gd name="connsiteX6" fmla="*/ 2852382 w 2852382"/>
              <a:gd name="connsiteY6" fmla="*/ 316702 h 646331"/>
              <a:gd name="connsiteX7" fmla="*/ 2852382 w 2852382"/>
              <a:gd name="connsiteY7" fmla="*/ 646331 h 646331"/>
              <a:gd name="connsiteX8" fmla="*/ 2281906 w 2852382"/>
              <a:gd name="connsiteY8" fmla="*/ 646331 h 646331"/>
              <a:gd name="connsiteX9" fmla="*/ 1768477 w 2852382"/>
              <a:gd name="connsiteY9" fmla="*/ 646331 h 646331"/>
              <a:gd name="connsiteX10" fmla="*/ 1283572 w 2852382"/>
              <a:gd name="connsiteY10" fmla="*/ 646331 h 646331"/>
              <a:gd name="connsiteX11" fmla="*/ 684572 w 2852382"/>
              <a:gd name="connsiteY11" fmla="*/ 646331 h 646331"/>
              <a:gd name="connsiteX12" fmla="*/ 0 w 2852382"/>
              <a:gd name="connsiteY12" fmla="*/ 646331 h 646331"/>
              <a:gd name="connsiteX13" fmla="*/ 0 w 2852382"/>
              <a:gd name="connsiteY13" fmla="*/ 316702 h 646331"/>
              <a:gd name="connsiteX14" fmla="*/ 0 w 2852382"/>
              <a:gd name="connsiteY14"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52382" h="646331" fill="none" extrusionOk="0">
                <a:moveTo>
                  <a:pt x="0" y="0"/>
                </a:moveTo>
                <a:cubicBezTo>
                  <a:pt x="121107" y="-4377"/>
                  <a:pt x="296995" y="28697"/>
                  <a:pt x="513429" y="0"/>
                </a:cubicBezTo>
                <a:cubicBezTo>
                  <a:pt x="729863" y="-28697"/>
                  <a:pt x="821696" y="9192"/>
                  <a:pt x="1026858" y="0"/>
                </a:cubicBezTo>
                <a:cubicBezTo>
                  <a:pt x="1232020" y="-9192"/>
                  <a:pt x="1409062" y="38312"/>
                  <a:pt x="1597334" y="0"/>
                </a:cubicBezTo>
                <a:cubicBezTo>
                  <a:pt x="1785606" y="-38312"/>
                  <a:pt x="2040954" y="23887"/>
                  <a:pt x="2167810" y="0"/>
                </a:cubicBezTo>
                <a:cubicBezTo>
                  <a:pt x="2294666" y="-23887"/>
                  <a:pt x="2696715" y="78767"/>
                  <a:pt x="2852382" y="0"/>
                </a:cubicBezTo>
                <a:cubicBezTo>
                  <a:pt x="2877201" y="77092"/>
                  <a:pt x="2846471" y="226025"/>
                  <a:pt x="2852382" y="316702"/>
                </a:cubicBezTo>
                <a:cubicBezTo>
                  <a:pt x="2858293" y="407379"/>
                  <a:pt x="2821879" y="533094"/>
                  <a:pt x="2852382" y="646331"/>
                </a:cubicBezTo>
                <a:cubicBezTo>
                  <a:pt x="2636245" y="649972"/>
                  <a:pt x="2438399" y="583461"/>
                  <a:pt x="2281906" y="646331"/>
                </a:cubicBezTo>
                <a:cubicBezTo>
                  <a:pt x="2125413" y="709201"/>
                  <a:pt x="1935270" y="610988"/>
                  <a:pt x="1768477" y="646331"/>
                </a:cubicBezTo>
                <a:cubicBezTo>
                  <a:pt x="1601684" y="681674"/>
                  <a:pt x="1424992" y="633072"/>
                  <a:pt x="1283572" y="646331"/>
                </a:cubicBezTo>
                <a:cubicBezTo>
                  <a:pt x="1142152" y="659590"/>
                  <a:pt x="935146" y="611928"/>
                  <a:pt x="684572" y="646331"/>
                </a:cubicBezTo>
                <a:cubicBezTo>
                  <a:pt x="433998" y="680734"/>
                  <a:pt x="174531" y="635799"/>
                  <a:pt x="0" y="646331"/>
                </a:cubicBezTo>
                <a:cubicBezTo>
                  <a:pt x="-11989" y="560630"/>
                  <a:pt x="36269" y="426695"/>
                  <a:pt x="0" y="316702"/>
                </a:cubicBezTo>
                <a:cubicBezTo>
                  <a:pt x="-36269" y="206709"/>
                  <a:pt x="36226" y="83384"/>
                  <a:pt x="0" y="0"/>
                </a:cubicBezTo>
                <a:close/>
              </a:path>
              <a:path w="2852382" h="646331" stroke="0" extrusionOk="0">
                <a:moveTo>
                  <a:pt x="0" y="0"/>
                </a:moveTo>
                <a:cubicBezTo>
                  <a:pt x="190038" y="-20241"/>
                  <a:pt x="473105" y="1381"/>
                  <a:pt x="627524" y="0"/>
                </a:cubicBezTo>
                <a:cubicBezTo>
                  <a:pt x="781943" y="-1381"/>
                  <a:pt x="986605" y="52757"/>
                  <a:pt x="1226524" y="0"/>
                </a:cubicBezTo>
                <a:cubicBezTo>
                  <a:pt x="1466443" y="-52757"/>
                  <a:pt x="1556406" y="10624"/>
                  <a:pt x="1825524" y="0"/>
                </a:cubicBezTo>
                <a:cubicBezTo>
                  <a:pt x="2094642" y="-10624"/>
                  <a:pt x="2575067" y="46353"/>
                  <a:pt x="2852382" y="0"/>
                </a:cubicBezTo>
                <a:cubicBezTo>
                  <a:pt x="2869734" y="109328"/>
                  <a:pt x="2847107" y="230037"/>
                  <a:pt x="2852382" y="310239"/>
                </a:cubicBezTo>
                <a:cubicBezTo>
                  <a:pt x="2857657" y="390441"/>
                  <a:pt x="2848988" y="536272"/>
                  <a:pt x="2852382" y="646331"/>
                </a:cubicBezTo>
                <a:cubicBezTo>
                  <a:pt x="2687630" y="694907"/>
                  <a:pt x="2512725" y="637165"/>
                  <a:pt x="2367477" y="646331"/>
                </a:cubicBezTo>
                <a:cubicBezTo>
                  <a:pt x="2222229" y="655497"/>
                  <a:pt x="1992714" y="638054"/>
                  <a:pt x="1797001" y="646331"/>
                </a:cubicBezTo>
                <a:cubicBezTo>
                  <a:pt x="1601288" y="654608"/>
                  <a:pt x="1424499" y="585459"/>
                  <a:pt x="1283572" y="646331"/>
                </a:cubicBezTo>
                <a:cubicBezTo>
                  <a:pt x="1142645" y="707203"/>
                  <a:pt x="821265" y="645998"/>
                  <a:pt x="656048" y="646331"/>
                </a:cubicBezTo>
                <a:cubicBezTo>
                  <a:pt x="490831" y="646664"/>
                  <a:pt x="193556" y="572233"/>
                  <a:pt x="0" y="646331"/>
                </a:cubicBezTo>
                <a:cubicBezTo>
                  <a:pt x="-6256" y="536701"/>
                  <a:pt x="27938" y="444256"/>
                  <a:pt x="0" y="310239"/>
                </a:cubicBezTo>
                <a:cubicBezTo>
                  <a:pt x="-27938" y="176222"/>
                  <a:pt x="10887" y="103096"/>
                  <a:pt x="0" y="0"/>
                </a:cubicBezTo>
                <a:close/>
              </a:path>
            </a:pathLst>
          </a:cu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3175">
            <a:solidFill>
              <a:srgbClr val="0070C0"/>
            </a:solidFill>
            <a:extLst>
              <a:ext uri="{C807C97D-BFC1-408E-A445-0C87EB9F89A2}">
                <ask:lineSketchStyleProps xmlns:ask="http://schemas.microsoft.com/office/drawing/2018/sketchyshapes" sd="4118111680">
                  <a:prstGeom prst="rect">
                    <a:avLst/>
                  </a:prstGeom>
                  <ask:type>
                    <ask:lineSketchScribble/>
                  </ask:type>
                </ask:lineSketchStyleProps>
              </a:ext>
            </a:extLst>
          </a:ln>
          <a:effectLst>
            <a:outerShdw blurRad="50800" dist="38100" dir="2700000" algn="tl" rotWithShape="0">
              <a:prstClr val="black">
                <a:alpha val="40000"/>
              </a:prstClr>
            </a:outerShdw>
          </a:effectLst>
        </p:spPr>
        <p:txBody>
          <a:bodyPr wrap="square" rtlCol="0">
            <a:spAutoFit/>
          </a:bodyPr>
          <a:lstStyle/>
          <a:p>
            <a:pPr algn="ctr"/>
            <a:r>
              <a:rPr lang="fr-FR" b="1" dirty="0"/>
              <a:t>Images texte et tailles des polices de caractères</a:t>
            </a:r>
          </a:p>
        </p:txBody>
      </p:sp>
      <p:sp>
        <p:nvSpPr>
          <p:cNvPr id="5" name="ZoneTexte 4">
            <a:extLst>
              <a:ext uri="{FF2B5EF4-FFF2-40B4-BE49-F238E27FC236}">
                <a16:creationId xmlns:a16="http://schemas.microsoft.com/office/drawing/2014/main" id="{B299BC87-8C4B-4455-9B9C-056F262D95F5}"/>
              </a:ext>
            </a:extLst>
          </p:cNvPr>
          <p:cNvSpPr txBox="1"/>
          <p:nvPr>
            <p:custDataLst>
              <p:tags r:id="rId3"/>
            </p:custDataLst>
          </p:nvPr>
        </p:nvSpPr>
        <p:spPr>
          <a:xfrm>
            <a:off x="159224" y="1037230"/>
            <a:ext cx="4226257" cy="2554545"/>
          </a:xfrm>
          <a:prstGeom prst="rect">
            <a:avLst/>
          </a:prstGeom>
          <a:noFill/>
        </p:spPr>
        <p:txBody>
          <a:bodyPr wrap="square" rtlCol="0">
            <a:spAutoFit/>
          </a:bodyPr>
          <a:lstStyle/>
          <a:p>
            <a:r>
              <a:rPr lang="fr-FR" sz="1600" dirty="0"/>
              <a:t>L’utilisation d’images pour remplacer du texte, n’est pas recommandé. </a:t>
            </a:r>
          </a:p>
          <a:p>
            <a:endParaRPr lang="fr-FR" sz="1600" dirty="0"/>
          </a:p>
          <a:p>
            <a:pPr marL="285750" indent="-285750">
              <a:buFontTx/>
              <a:buChar char="-"/>
            </a:pPr>
            <a:r>
              <a:rPr lang="fr-FR" sz="1600" dirty="0"/>
              <a:t>Impacte sur la vitesse.</a:t>
            </a:r>
          </a:p>
          <a:p>
            <a:pPr marL="285750" indent="-285750">
              <a:buFontTx/>
              <a:buChar char="-"/>
            </a:pPr>
            <a:r>
              <a:rPr lang="fr-FR" sz="1600" dirty="0"/>
              <a:t>Non responsive.</a:t>
            </a:r>
          </a:p>
          <a:p>
            <a:pPr marL="285750" indent="-285750">
              <a:buFontTx/>
              <a:buChar char="-"/>
            </a:pPr>
            <a:r>
              <a:rPr lang="fr-FR" sz="1600" dirty="0"/>
              <a:t>Le contenu du texte n’est pas accessible.</a:t>
            </a:r>
          </a:p>
          <a:p>
            <a:pPr marL="285750" indent="-285750">
              <a:buFontTx/>
              <a:buChar char="-"/>
            </a:pPr>
            <a:r>
              <a:rPr lang="fr-FR" sz="1600" dirty="0"/>
              <a:t>Le texte des images n’est pas prit en compte par les moteurs de recherche, d’autant plus s’il est pertinent, comme c’est le cas dans ces exemples.</a:t>
            </a:r>
          </a:p>
        </p:txBody>
      </p:sp>
      <p:sp>
        <p:nvSpPr>
          <p:cNvPr id="6" name="ZoneTexte 5">
            <a:extLst>
              <a:ext uri="{FF2B5EF4-FFF2-40B4-BE49-F238E27FC236}">
                <a16:creationId xmlns:a16="http://schemas.microsoft.com/office/drawing/2014/main" id="{6E56E079-87E5-441B-BA5E-B246B1C21817}"/>
              </a:ext>
            </a:extLst>
          </p:cNvPr>
          <p:cNvSpPr txBox="1"/>
          <p:nvPr>
            <p:custDataLst>
              <p:tags r:id="rId4"/>
            </p:custDataLst>
          </p:nvPr>
        </p:nvSpPr>
        <p:spPr>
          <a:xfrm>
            <a:off x="159224" y="4876800"/>
            <a:ext cx="4148920" cy="1077218"/>
          </a:xfrm>
          <a:prstGeom prst="rect">
            <a:avLst/>
          </a:prstGeom>
          <a:noFill/>
        </p:spPr>
        <p:txBody>
          <a:bodyPr wrap="square" rtlCol="0">
            <a:spAutoFit/>
          </a:bodyPr>
          <a:lstStyle/>
          <a:p>
            <a:pPr marL="285750" indent="-285750">
              <a:buFontTx/>
              <a:buChar char="-"/>
            </a:pPr>
            <a:r>
              <a:rPr lang="fr-FR" sz="1600" dirty="0"/>
              <a:t>Sur le site, j’ai vue à de nombreux endroits ou la taille des caractères sont trop petit, c’est nuisible à l’accessibilité.</a:t>
            </a:r>
          </a:p>
          <a:p>
            <a:pPr marL="285750" indent="-285750">
              <a:buFontTx/>
              <a:buChar char="-"/>
            </a:pPr>
            <a:r>
              <a:rPr lang="fr-FR" sz="1600" dirty="0"/>
              <a:t>Je recommande une taille de </a:t>
            </a:r>
            <a:r>
              <a:rPr lang="fr-FR" sz="1600" b="1" dirty="0"/>
              <a:t>16px</a:t>
            </a:r>
            <a:r>
              <a:rPr lang="fr-FR" sz="1600" dirty="0"/>
              <a:t>.</a:t>
            </a:r>
          </a:p>
        </p:txBody>
      </p:sp>
      <p:cxnSp>
        <p:nvCxnSpPr>
          <p:cNvPr id="9" name="Connecteur droit avec flèche 8">
            <a:extLst>
              <a:ext uri="{FF2B5EF4-FFF2-40B4-BE49-F238E27FC236}">
                <a16:creationId xmlns:a16="http://schemas.microsoft.com/office/drawing/2014/main" id="{1EE1A6D0-1FAB-4343-A383-78FFDD4908A2}"/>
              </a:ext>
            </a:extLst>
          </p:cNvPr>
          <p:cNvCxnSpPr>
            <a:cxnSpLocks/>
          </p:cNvCxnSpPr>
          <p:nvPr>
            <p:custDataLst>
              <p:tags r:id="rId5"/>
            </p:custDataLst>
          </p:nvPr>
        </p:nvCxnSpPr>
        <p:spPr>
          <a:xfrm flipV="1">
            <a:off x="3949002" y="3684897"/>
            <a:ext cx="1073374" cy="1907011"/>
          </a:xfrm>
          <a:prstGeom prst="straightConnector1">
            <a:avLst/>
          </a:prstGeom>
          <a:ln w="19050">
            <a:solidFill>
              <a:srgbClr val="00B05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7DFA172D-1948-4D18-9C26-E00AAFEC731B}"/>
              </a:ext>
            </a:extLst>
          </p:cNvPr>
          <p:cNvCxnSpPr/>
          <p:nvPr>
            <p:custDataLst>
              <p:tags r:id="rId6"/>
            </p:custDataLst>
          </p:nvPr>
        </p:nvCxnSpPr>
        <p:spPr>
          <a:xfrm flipV="1">
            <a:off x="3848669" y="1478507"/>
            <a:ext cx="1082722" cy="118281"/>
          </a:xfrm>
          <a:prstGeom prst="straightConnector1">
            <a:avLst/>
          </a:prstGeom>
          <a:ln w="19050">
            <a:solidFill>
              <a:srgbClr val="FF0000"/>
            </a:solidFill>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cxnSp>
        <p:nvCxnSpPr>
          <p:cNvPr id="12" name="Connecteur droit avec flèche 11">
            <a:extLst>
              <a:ext uri="{FF2B5EF4-FFF2-40B4-BE49-F238E27FC236}">
                <a16:creationId xmlns:a16="http://schemas.microsoft.com/office/drawing/2014/main" id="{DA36580D-EE23-4B9D-A0DD-2873EAB37DC8}"/>
              </a:ext>
            </a:extLst>
          </p:cNvPr>
          <p:cNvCxnSpPr>
            <a:cxnSpLocks/>
          </p:cNvCxnSpPr>
          <p:nvPr>
            <p:custDataLst>
              <p:tags r:id="rId7"/>
            </p:custDataLst>
          </p:nvPr>
        </p:nvCxnSpPr>
        <p:spPr>
          <a:xfrm>
            <a:off x="3848669" y="1596788"/>
            <a:ext cx="1235122" cy="3280012"/>
          </a:xfrm>
          <a:prstGeom prst="straightConnector1">
            <a:avLst/>
          </a:prstGeom>
          <a:ln w="19050">
            <a:solidFill>
              <a:srgbClr val="FF0000"/>
            </a:solidFill>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7" name="ZoneTexte 6">
            <a:extLst>
              <a:ext uri="{FF2B5EF4-FFF2-40B4-BE49-F238E27FC236}">
                <a16:creationId xmlns:a16="http://schemas.microsoft.com/office/drawing/2014/main" id="{1459CA63-BBFB-4C3D-A8AB-352B45713298}"/>
              </a:ext>
            </a:extLst>
          </p:cNvPr>
          <p:cNvSpPr txBox="1"/>
          <p:nvPr/>
        </p:nvSpPr>
        <p:spPr>
          <a:xfrm>
            <a:off x="157815" y="3715042"/>
            <a:ext cx="4148920" cy="1077218"/>
          </a:xfrm>
          <a:prstGeom prst="rect">
            <a:avLst/>
          </a:prstGeom>
          <a:noFill/>
        </p:spPr>
        <p:txBody>
          <a:bodyPr wrap="square" rtlCol="0">
            <a:spAutoFit/>
          </a:bodyPr>
          <a:lstStyle/>
          <a:p>
            <a:pPr marL="285750" indent="-285750">
              <a:buFontTx/>
              <a:buChar char="-"/>
            </a:pPr>
            <a:r>
              <a:rPr lang="fr-FR" sz="1600" dirty="0"/>
              <a:t>j’ai remplacé les 3 icons par des images, j’ai ainsi supprimer le fichier </a:t>
            </a:r>
            <a:r>
              <a:rPr lang="fr-FR" sz="1600" b="1" dirty="0"/>
              <a:t>et-line.css</a:t>
            </a:r>
            <a:r>
              <a:rPr lang="fr-FR" sz="1600" dirty="0"/>
              <a:t>. Ces images au format </a:t>
            </a:r>
            <a:r>
              <a:rPr lang="fr-FR" sz="1600" b="1" dirty="0"/>
              <a:t>webp</a:t>
            </a:r>
            <a:r>
              <a:rPr lang="fr-FR" sz="1600" dirty="0"/>
              <a:t> ne pèsent que 1ko,</a:t>
            </a:r>
          </a:p>
          <a:p>
            <a:pPr marL="285750" indent="-285750">
              <a:buFontTx/>
              <a:buChar char="-"/>
            </a:pPr>
            <a:endParaRPr lang="fr-FR" sz="1600" dirty="0"/>
          </a:p>
        </p:txBody>
      </p:sp>
      <p:cxnSp>
        <p:nvCxnSpPr>
          <p:cNvPr id="13" name="Connecteur droit avec flèche 12">
            <a:extLst>
              <a:ext uri="{FF2B5EF4-FFF2-40B4-BE49-F238E27FC236}">
                <a16:creationId xmlns:a16="http://schemas.microsoft.com/office/drawing/2014/main" id="{901298B2-89C2-42CD-BE24-8B2431450829}"/>
              </a:ext>
            </a:extLst>
          </p:cNvPr>
          <p:cNvCxnSpPr>
            <a:cxnSpLocks/>
          </p:cNvCxnSpPr>
          <p:nvPr>
            <p:custDataLst>
              <p:tags r:id="rId8"/>
            </p:custDataLst>
          </p:nvPr>
        </p:nvCxnSpPr>
        <p:spPr>
          <a:xfrm flipV="1">
            <a:off x="4089379" y="2502040"/>
            <a:ext cx="1094745" cy="1659653"/>
          </a:xfrm>
          <a:prstGeom prst="straightConnector1">
            <a:avLst/>
          </a:prstGeom>
          <a:ln w="19050">
            <a:solidFill>
              <a:srgbClr val="7030A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4842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B9980AC2-E414-4E26-A546-EF23B6D6D384}"/>
              </a:ext>
            </a:extLst>
          </p:cNvPr>
          <p:cNvPicPr>
            <a:picLocks noChangeAspect="1"/>
          </p:cNvPicPr>
          <p:nvPr>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9071213" y="1989018"/>
            <a:ext cx="3048000" cy="4781550"/>
          </a:xfrm>
          <a:prstGeom prst="rect">
            <a:avLst/>
          </a:prstGeom>
        </p:spPr>
      </p:pic>
      <p:pic>
        <p:nvPicPr>
          <p:cNvPr id="7" name="Image 6">
            <a:extLst>
              <a:ext uri="{FF2B5EF4-FFF2-40B4-BE49-F238E27FC236}">
                <a16:creationId xmlns:a16="http://schemas.microsoft.com/office/drawing/2014/main" id="{BC4C8861-576C-4FEA-AADE-958E99000626}"/>
              </a:ext>
            </a:extLst>
          </p:cNvPr>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88213" y="2012404"/>
            <a:ext cx="3171825" cy="4752975"/>
          </a:xfrm>
          <a:prstGeom prst="rect">
            <a:avLst/>
          </a:prstGeom>
        </p:spPr>
      </p:pic>
      <p:sp>
        <p:nvSpPr>
          <p:cNvPr id="8" name="ZoneTexte 7">
            <a:extLst>
              <a:ext uri="{FF2B5EF4-FFF2-40B4-BE49-F238E27FC236}">
                <a16:creationId xmlns:a16="http://schemas.microsoft.com/office/drawing/2014/main" id="{0E3CAE77-28EE-4FFF-9B99-7F6275B7CDC5}"/>
              </a:ext>
            </a:extLst>
          </p:cNvPr>
          <p:cNvSpPr txBox="1"/>
          <p:nvPr>
            <p:custDataLst>
              <p:tags r:id="rId3"/>
            </p:custDataLst>
          </p:nvPr>
        </p:nvSpPr>
        <p:spPr>
          <a:xfrm>
            <a:off x="4289946" y="209265"/>
            <a:ext cx="2852382" cy="369332"/>
          </a:xfrm>
          <a:custGeom>
            <a:avLst/>
            <a:gdLst>
              <a:gd name="connsiteX0" fmla="*/ 0 w 2852382"/>
              <a:gd name="connsiteY0" fmla="*/ 0 h 369332"/>
              <a:gd name="connsiteX1" fmla="*/ 484905 w 2852382"/>
              <a:gd name="connsiteY1" fmla="*/ 0 h 369332"/>
              <a:gd name="connsiteX2" fmla="*/ 998334 w 2852382"/>
              <a:gd name="connsiteY2" fmla="*/ 0 h 369332"/>
              <a:gd name="connsiteX3" fmla="*/ 1483239 w 2852382"/>
              <a:gd name="connsiteY3" fmla="*/ 0 h 369332"/>
              <a:gd name="connsiteX4" fmla="*/ 1996667 w 2852382"/>
              <a:gd name="connsiteY4" fmla="*/ 0 h 369332"/>
              <a:gd name="connsiteX5" fmla="*/ 2852382 w 2852382"/>
              <a:gd name="connsiteY5" fmla="*/ 0 h 369332"/>
              <a:gd name="connsiteX6" fmla="*/ 2852382 w 2852382"/>
              <a:gd name="connsiteY6" fmla="*/ 369332 h 369332"/>
              <a:gd name="connsiteX7" fmla="*/ 2338953 w 2852382"/>
              <a:gd name="connsiteY7" fmla="*/ 369332 h 369332"/>
              <a:gd name="connsiteX8" fmla="*/ 1739953 w 2852382"/>
              <a:gd name="connsiteY8" fmla="*/ 369332 h 369332"/>
              <a:gd name="connsiteX9" fmla="*/ 1255048 w 2852382"/>
              <a:gd name="connsiteY9" fmla="*/ 369332 h 369332"/>
              <a:gd name="connsiteX10" fmla="*/ 741619 w 2852382"/>
              <a:gd name="connsiteY10" fmla="*/ 369332 h 369332"/>
              <a:gd name="connsiteX11" fmla="*/ 0 w 2852382"/>
              <a:gd name="connsiteY11" fmla="*/ 369332 h 369332"/>
              <a:gd name="connsiteX12" fmla="*/ 0 w 2852382"/>
              <a:gd name="connsiteY12"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52382" h="369332" fill="none" extrusionOk="0">
                <a:moveTo>
                  <a:pt x="0" y="0"/>
                </a:moveTo>
                <a:cubicBezTo>
                  <a:pt x="219670" y="-7548"/>
                  <a:pt x="339523" y="31988"/>
                  <a:pt x="484905" y="0"/>
                </a:cubicBezTo>
                <a:cubicBezTo>
                  <a:pt x="630287" y="-31988"/>
                  <a:pt x="857606" y="14511"/>
                  <a:pt x="998334" y="0"/>
                </a:cubicBezTo>
                <a:cubicBezTo>
                  <a:pt x="1139062" y="-14511"/>
                  <a:pt x="1340842" y="56832"/>
                  <a:pt x="1483239" y="0"/>
                </a:cubicBezTo>
                <a:cubicBezTo>
                  <a:pt x="1625636" y="-56832"/>
                  <a:pt x="1795687" y="12035"/>
                  <a:pt x="1996667" y="0"/>
                </a:cubicBezTo>
                <a:cubicBezTo>
                  <a:pt x="2197647" y="-12035"/>
                  <a:pt x="2609147" y="3646"/>
                  <a:pt x="2852382" y="0"/>
                </a:cubicBezTo>
                <a:cubicBezTo>
                  <a:pt x="2876000" y="83515"/>
                  <a:pt x="2847784" y="230845"/>
                  <a:pt x="2852382" y="369332"/>
                </a:cubicBezTo>
                <a:cubicBezTo>
                  <a:pt x="2677890" y="409316"/>
                  <a:pt x="2460115" y="343675"/>
                  <a:pt x="2338953" y="369332"/>
                </a:cubicBezTo>
                <a:cubicBezTo>
                  <a:pt x="2217791" y="394989"/>
                  <a:pt x="2031837" y="304223"/>
                  <a:pt x="1739953" y="369332"/>
                </a:cubicBezTo>
                <a:cubicBezTo>
                  <a:pt x="1448069" y="434441"/>
                  <a:pt x="1380717" y="327575"/>
                  <a:pt x="1255048" y="369332"/>
                </a:cubicBezTo>
                <a:cubicBezTo>
                  <a:pt x="1129380" y="411089"/>
                  <a:pt x="924187" y="327701"/>
                  <a:pt x="741619" y="369332"/>
                </a:cubicBezTo>
                <a:cubicBezTo>
                  <a:pt x="559051" y="410963"/>
                  <a:pt x="277854" y="291631"/>
                  <a:pt x="0" y="369332"/>
                </a:cubicBezTo>
                <a:cubicBezTo>
                  <a:pt x="-15527" y="231341"/>
                  <a:pt x="27301" y="162706"/>
                  <a:pt x="0" y="0"/>
                </a:cubicBezTo>
                <a:close/>
              </a:path>
              <a:path w="2852382" h="369332" stroke="0" extrusionOk="0">
                <a:moveTo>
                  <a:pt x="0" y="0"/>
                </a:moveTo>
                <a:cubicBezTo>
                  <a:pt x="190038" y="-20241"/>
                  <a:pt x="473105" y="1381"/>
                  <a:pt x="627524" y="0"/>
                </a:cubicBezTo>
                <a:cubicBezTo>
                  <a:pt x="781943" y="-1381"/>
                  <a:pt x="986605" y="52757"/>
                  <a:pt x="1226524" y="0"/>
                </a:cubicBezTo>
                <a:cubicBezTo>
                  <a:pt x="1466443" y="-52757"/>
                  <a:pt x="1556406" y="10624"/>
                  <a:pt x="1825524" y="0"/>
                </a:cubicBezTo>
                <a:cubicBezTo>
                  <a:pt x="2094642" y="-10624"/>
                  <a:pt x="2575067" y="46353"/>
                  <a:pt x="2852382" y="0"/>
                </a:cubicBezTo>
                <a:cubicBezTo>
                  <a:pt x="2884039" y="178857"/>
                  <a:pt x="2825098" y="294462"/>
                  <a:pt x="2852382" y="369332"/>
                </a:cubicBezTo>
                <a:cubicBezTo>
                  <a:pt x="2624068" y="403012"/>
                  <a:pt x="2440361" y="314438"/>
                  <a:pt x="2253382" y="369332"/>
                </a:cubicBezTo>
                <a:cubicBezTo>
                  <a:pt x="2066403" y="424226"/>
                  <a:pt x="1831749" y="349511"/>
                  <a:pt x="1625858" y="369332"/>
                </a:cubicBezTo>
                <a:cubicBezTo>
                  <a:pt x="1419967" y="389153"/>
                  <a:pt x="1253890" y="364103"/>
                  <a:pt x="1055381" y="369332"/>
                </a:cubicBezTo>
                <a:cubicBezTo>
                  <a:pt x="856872" y="374561"/>
                  <a:pt x="678956" y="368130"/>
                  <a:pt x="541953" y="369332"/>
                </a:cubicBezTo>
                <a:cubicBezTo>
                  <a:pt x="404950" y="370534"/>
                  <a:pt x="226058" y="353088"/>
                  <a:pt x="0" y="369332"/>
                </a:cubicBezTo>
                <a:cubicBezTo>
                  <a:pt x="-1568" y="191622"/>
                  <a:pt x="8306" y="135128"/>
                  <a:pt x="0" y="0"/>
                </a:cubicBezTo>
                <a:close/>
              </a:path>
            </a:pathLst>
          </a:cu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3175">
            <a:solidFill>
              <a:srgbClr val="0070C0"/>
            </a:solidFill>
            <a:extLst>
              <a:ext uri="{C807C97D-BFC1-408E-A445-0C87EB9F89A2}">
                <ask:lineSketchStyleProps xmlns:ask="http://schemas.microsoft.com/office/drawing/2018/sketchyshapes" sd="4118111680">
                  <a:prstGeom prst="rect">
                    <a:avLst/>
                  </a:prstGeom>
                  <ask:type>
                    <ask:lineSketchScribble/>
                  </ask:type>
                </ask:lineSketchStyleProps>
              </a:ext>
            </a:extLst>
          </a:ln>
          <a:effectLst>
            <a:outerShdw blurRad="50800" dist="38100" dir="2700000" algn="tl" rotWithShape="0">
              <a:prstClr val="black">
                <a:alpha val="40000"/>
              </a:prstClr>
            </a:outerShdw>
          </a:effectLst>
        </p:spPr>
        <p:txBody>
          <a:bodyPr wrap="square" rtlCol="0">
            <a:spAutoFit/>
          </a:bodyPr>
          <a:lstStyle/>
          <a:p>
            <a:pPr algn="ctr"/>
            <a:r>
              <a:rPr lang="fr-FR" b="1" dirty="0"/>
              <a:t>Format et taille des images</a:t>
            </a:r>
          </a:p>
        </p:txBody>
      </p:sp>
      <p:sp>
        <p:nvSpPr>
          <p:cNvPr id="9" name="ZoneTexte 8">
            <a:extLst>
              <a:ext uri="{FF2B5EF4-FFF2-40B4-BE49-F238E27FC236}">
                <a16:creationId xmlns:a16="http://schemas.microsoft.com/office/drawing/2014/main" id="{8A0299CF-A528-4E47-9EE9-2E4BCF14AC1D}"/>
              </a:ext>
            </a:extLst>
          </p:cNvPr>
          <p:cNvSpPr txBox="1"/>
          <p:nvPr>
            <p:custDataLst>
              <p:tags r:id="rId4"/>
            </p:custDataLst>
          </p:nvPr>
        </p:nvSpPr>
        <p:spPr>
          <a:xfrm>
            <a:off x="400334" y="841612"/>
            <a:ext cx="11486866" cy="646331"/>
          </a:xfrm>
          <a:prstGeom prst="rect">
            <a:avLst/>
          </a:prstGeom>
          <a:noFill/>
        </p:spPr>
        <p:txBody>
          <a:bodyPr wrap="square" rtlCol="0">
            <a:spAutoFit/>
          </a:bodyPr>
          <a:lstStyle/>
          <a:p>
            <a:pPr marL="285750" indent="-285750">
              <a:buFontTx/>
              <a:buChar char="-"/>
            </a:pPr>
            <a:r>
              <a:rPr lang="fr-FR" dirty="0"/>
              <a:t>Le choix du format d’image peut être primordial en terme de vitesse, principalement en version mobile.</a:t>
            </a:r>
          </a:p>
          <a:p>
            <a:pPr marL="285750" indent="-285750">
              <a:buFontTx/>
              <a:buChar char="-"/>
            </a:pPr>
            <a:r>
              <a:rPr lang="fr-FR" dirty="0"/>
              <a:t>Il faut oublier les formats trop lourd, tel que </a:t>
            </a:r>
            <a:r>
              <a:rPr lang="fr-FR" b="1" dirty="0"/>
              <a:t>BMP</a:t>
            </a:r>
            <a:r>
              <a:rPr lang="fr-FR" dirty="0"/>
              <a:t>, les différences de poids sont flagrantes.</a:t>
            </a:r>
          </a:p>
        </p:txBody>
      </p:sp>
      <p:sp>
        <p:nvSpPr>
          <p:cNvPr id="10" name="ZoneTexte 9">
            <a:extLst>
              <a:ext uri="{FF2B5EF4-FFF2-40B4-BE49-F238E27FC236}">
                <a16:creationId xmlns:a16="http://schemas.microsoft.com/office/drawing/2014/main" id="{C81D2E91-6A64-4C2F-9086-33275216F2D7}"/>
              </a:ext>
            </a:extLst>
          </p:cNvPr>
          <p:cNvSpPr txBox="1"/>
          <p:nvPr>
            <p:custDataLst>
              <p:tags r:id="rId5"/>
            </p:custDataLst>
          </p:nvPr>
        </p:nvSpPr>
        <p:spPr>
          <a:xfrm>
            <a:off x="1155275" y="2142362"/>
            <a:ext cx="904875" cy="369332"/>
          </a:xfrm>
          <a:prstGeom prst="rect">
            <a:avLst/>
          </a:prstGeom>
          <a:solidFill>
            <a:srgbClr val="FF0000"/>
          </a:solidFill>
        </p:spPr>
        <p:txBody>
          <a:bodyPr wrap="square" rtlCol="0">
            <a:spAutoFit/>
          </a:bodyPr>
          <a:lstStyle/>
          <a:p>
            <a:pPr algn="ctr"/>
            <a:r>
              <a:rPr lang="fr-FR" dirty="0"/>
              <a:t>AVANT</a:t>
            </a:r>
          </a:p>
        </p:txBody>
      </p:sp>
      <p:sp>
        <p:nvSpPr>
          <p:cNvPr id="11" name="ZoneTexte 10">
            <a:extLst>
              <a:ext uri="{FF2B5EF4-FFF2-40B4-BE49-F238E27FC236}">
                <a16:creationId xmlns:a16="http://schemas.microsoft.com/office/drawing/2014/main" id="{3F015101-8516-490C-B2B2-5461B61BF10E}"/>
              </a:ext>
            </a:extLst>
          </p:cNvPr>
          <p:cNvSpPr txBox="1"/>
          <p:nvPr>
            <p:custDataLst>
              <p:tags r:id="rId6"/>
            </p:custDataLst>
          </p:nvPr>
        </p:nvSpPr>
        <p:spPr>
          <a:xfrm>
            <a:off x="10387716" y="2086656"/>
            <a:ext cx="904875" cy="369332"/>
          </a:xfrm>
          <a:prstGeom prst="rect">
            <a:avLst/>
          </a:prstGeom>
          <a:solidFill>
            <a:srgbClr val="00B050"/>
          </a:solidFill>
        </p:spPr>
        <p:txBody>
          <a:bodyPr wrap="square" rtlCol="0">
            <a:spAutoFit/>
          </a:bodyPr>
          <a:lstStyle/>
          <a:p>
            <a:pPr algn="ctr"/>
            <a:r>
              <a:rPr lang="fr-FR" dirty="0"/>
              <a:t>APRES</a:t>
            </a:r>
          </a:p>
        </p:txBody>
      </p:sp>
      <p:cxnSp>
        <p:nvCxnSpPr>
          <p:cNvPr id="12" name="Connecteur droit avec flèche 11">
            <a:extLst>
              <a:ext uri="{FF2B5EF4-FFF2-40B4-BE49-F238E27FC236}">
                <a16:creationId xmlns:a16="http://schemas.microsoft.com/office/drawing/2014/main" id="{1A241542-2491-42FE-9F35-2AF1CE2C45D5}"/>
              </a:ext>
            </a:extLst>
          </p:cNvPr>
          <p:cNvCxnSpPr>
            <a:cxnSpLocks/>
          </p:cNvCxnSpPr>
          <p:nvPr>
            <p:custDataLst>
              <p:tags r:id="rId7"/>
            </p:custDataLst>
          </p:nvPr>
        </p:nvCxnSpPr>
        <p:spPr>
          <a:xfrm flipV="1">
            <a:off x="3330054" y="5131558"/>
            <a:ext cx="5641074" cy="40944"/>
          </a:xfrm>
          <a:prstGeom prst="straightConnector1">
            <a:avLst/>
          </a:prstGeom>
          <a:ln w="12700">
            <a:solidFill>
              <a:srgbClr val="FF0000"/>
            </a:solidFill>
            <a:headEnd type="triangle"/>
            <a:tailEnd type="triangle"/>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15" name="ZoneTexte 14">
            <a:extLst>
              <a:ext uri="{FF2B5EF4-FFF2-40B4-BE49-F238E27FC236}">
                <a16:creationId xmlns:a16="http://schemas.microsoft.com/office/drawing/2014/main" id="{C2D42C13-5B26-46E9-B0E9-4AD2B4FA4F61}"/>
              </a:ext>
            </a:extLst>
          </p:cNvPr>
          <p:cNvSpPr txBox="1"/>
          <p:nvPr>
            <p:custDataLst>
              <p:tags r:id="rId8"/>
            </p:custDataLst>
          </p:nvPr>
        </p:nvSpPr>
        <p:spPr>
          <a:xfrm>
            <a:off x="4130722" y="2210937"/>
            <a:ext cx="3740603" cy="2062103"/>
          </a:xfrm>
          <a:prstGeom prst="rect">
            <a:avLst/>
          </a:prstGeom>
          <a:noFill/>
        </p:spPr>
        <p:txBody>
          <a:bodyPr wrap="square" rtlCol="0">
            <a:spAutoFit/>
          </a:bodyPr>
          <a:lstStyle/>
          <a:p>
            <a:pPr marL="285750" indent="-285750">
              <a:buFontTx/>
              <a:buChar char="-"/>
            </a:pPr>
            <a:r>
              <a:rPr lang="fr-FR" sz="1600" dirty="0"/>
              <a:t>Concernant les 4 premiers fichiers, dont 2 </a:t>
            </a:r>
            <a:r>
              <a:rPr lang="fr-FR" sz="1600" b="1" dirty="0"/>
              <a:t>BMP</a:t>
            </a:r>
            <a:r>
              <a:rPr lang="fr-FR" sz="1600" dirty="0"/>
              <a:t>, nous observons un nette gain de place.</a:t>
            </a:r>
          </a:p>
          <a:p>
            <a:pPr marL="285750" indent="-285750">
              <a:buFontTx/>
              <a:buChar char="-"/>
            </a:pPr>
            <a:r>
              <a:rPr lang="fr-FR" sz="1600" dirty="0"/>
              <a:t>Pour les 2 premiers, j’ai fais une version small aux dimensions inférieurs pour les mobiles.</a:t>
            </a:r>
          </a:p>
          <a:p>
            <a:pPr marL="285750" indent="-285750">
              <a:buFontTx/>
              <a:buChar char="-"/>
            </a:pPr>
            <a:r>
              <a:rPr lang="fr-FR" sz="1600" dirty="0"/>
              <a:t>Deux autres fonds d’écran ont également leurs versions mobiles.</a:t>
            </a:r>
          </a:p>
        </p:txBody>
      </p:sp>
      <p:sp>
        <p:nvSpPr>
          <p:cNvPr id="13" name="ZoneTexte 12">
            <a:extLst>
              <a:ext uri="{FF2B5EF4-FFF2-40B4-BE49-F238E27FC236}">
                <a16:creationId xmlns:a16="http://schemas.microsoft.com/office/drawing/2014/main" id="{B3CDAD1B-BBAB-4E68-9F4F-340F21E61575}"/>
              </a:ext>
            </a:extLst>
          </p:cNvPr>
          <p:cNvSpPr txBox="1"/>
          <p:nvPr>
            <p:custDataLst>
              <p:tags r:id="rId9"/>
            </p:custDataLst>
          </p:nvPr>
        </p:nvSpPr>
        <p:spPr>
          <a:xfrm>
            <a:off x="188118" y="127698"/>
            <a:ext cx="1871663" cy="369332"/>
          </a:xfrm>
          <a:prstGeom prst="rect">
            <a:avLst/>
          </a:prstGeom>
          <a:solidFill>
            <a:srgbClr val="7030A0"/>
          </a:solidFill>
          <a:effectLst>
            <a:outerShdw blurRad="50800" dist="38100" dir="2700000" algn="tl" rotWithShape="0">
              <a:prstClr val="black">
                <a:alpha val="40000"/>
              </a:prstClr>
            </a:outerShdw>
          </a:effectLst>
        </p:spPr>
        <p:txBody>
          <a:bodyPr wrap="square" rtlCol="0">
            <a:spAutoFit/>
          </a:bodyPr>
          <a:lstStyle/>
          <a:p>
            <a:pPr algn="ctr"/>
            <a:r>
              <a:rPr lang="fr-FR" b="1" dirty="0">
                <a:solidFill>
                  <a:schemeClr val="bg1"/>
                </a:solidFill>
              </a:rPr>
              <a:t>ResizePixel.com</a:t>
            </a:r>
          </a:p>
        </p:txBody>
      </p:sp>
    </p:spTree>
    <p:extLst>
      <p:ext uri="{BB962C8B-B14F-4D97-AF65-F5344CB8AC3E}">
        <p14:creationId xmlns:p14="http://schemas.microsoft.com/office/powerpoint/2010/main" val="1825847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ZoneTexte 9">
            <a:extLst>
              <a:ext uri="{FF2B5EF4-FFF2-40B4-BE49-F238E27FC236}">
                <a16:creationId xmlns:a16="http://schemas.microsoft.com/office/drawing/2014/main" id="{173F1CE1-753D-406E-B739-E263E144198B}"/>
              </a:ext>
            </a:extLst>
          </p:cNvPr>
          <p:cNvSpPr txBox="1"/>
          <p:nvPr>
            <p:custDataLst>
              <p:tags r:id="rId1"/>
            </p:custDataLst>
          </p:nvPr>
        </p:nvSpPr>
        <p:spPr>
          <a:xfrm>
            <a:off x="1389743" y="484534"/>
            <a:ext cx="904875" cy="369332"/>
          </a:xfrm>
          <a:prstGeom prst="rect">
            <a:avLst/>
          </a:prstGeom>
          <a:solidFill>
            <a:srgbClr val="FF0000"/>
          </a:solidFill>
        </p:spPr>
        <p:txBody>
          <a:bodyPr wrap="square" rtlCol="0">
            <a:spAutoFit/>
          </a:bodyPr>
          <a:lstStyle/>
          <a:p>
            <a:pPr algn="ctr"/>
            <a:r>
              <a:rPr lang="fr-FR" dirty="0"/>
              <a:t>AVANT</a:t>
            </a:r>
          </a:p>
        </p:txBody>
      </p:sp>
      <p:sp>
        <p:nvSpPr>
          <p:cNvPr id="9" name="ZoneTexte 8">
            <a:extLst>
              <a:ext uri="{FF2B5EF4-FFF2-40B4-BE49-F238E27FC236}">
                <a16:creationId xmlns:a16="http://schemas.microsoft.com/office/drawing/2014/main" id="{B6FCD073-1D15-4B24-8F73-15D0D4BF64B0}"/>
              </a:ext>
            </a:extLst>
          </p:cNvPr>
          <p:cNvSpPr txBox="1"/>
          <p:nvPr>
            <p:custDataLst>
              <p:tags r:id="rId2"/>
            </p:custDataLst>
          </p:nvPr>
        </p:nvSpPr>
        <p:spPr>
          <a:xfrm>
            <a:off x="9924676" y="481103"/>
            <a:ext cx="904875" cy="369332"/>
          </a:xfrm>
          <a:prstGeom prst="rect">
            <a:avLst/>
          </a:prstGeom>
          <a:solidFill>
            <a:srgbClr val="00B050"/>
          </a:solidFill>
        </p:spPr>
        <p:txBody>
          <a:bodyPr wrap="square" rtlCol="0">
            <a:spAutoFit/>
          </a:bodyPr>
          <a:lstStyle/>
          <a:p>
            <a:pPr algn="ctr"/>
            <a:r>
              <a:rPr lang="fr-FR" dirty="0"/>
              <a:t>APRES</a:t>
            </a:r>
          </a:p>
        </p:txBody>
      </p:sp>
      <p:sp>
        <p:nvSpPr>
          <p:cNvPr id="11" name="ZoneTexte 10">
            <a:extLst>
              <a:ext uri="{FF2B5EF4-FFF2-40B4-BE49-F238E27FC236}">
                <a16:creationId xmlns:a16="http://schemas.microsoft.com/office/drawing/2014/main" id="{6E01978E-30CE-4894-B620-A70FA55FB640}"/>
              </a:ext>
            </a:extLst>
          </p:cNvPr>
          <p:cNvSpPr txBox="1"/>
          <p:nvPr>
            <p:custDataLst>
              <p:tags r:id="rId3"/>
            </p:custDataLst>
          </p:nvPr>
        </p:nvSpPr>
        <p:spPr>
          <a:xfrm>
            <a:off x="3725838" y="1174315"/>
            <a:ext cx="4839837" cy="369332"/>
          </a:xfrm>
          <a:prstGeom prst="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fr-FR" dirty="0"/>
              <a:t>Etat du site </a:t>
            </a:r>
            <a:r>
              <a:rPr lang="fr-FR" b="1" dirty="0"/>
              <a:t>avant</a:t>
            </a:r>
            <a:r>
              <a:rPr lang="fr-FR" dirty="0"/>
              <a:t> et </a:t>
            </a:r>
            <a:r>
              <a:rPr lang="fr-FR" b="1" dirty="0"/>
              <a:t>après</a:t>
            </a:r>
            <a:r>
              <a:rPr lang="fr-FR" dirty="0"/>
              <a:t> modifications</a:t>
            </a:r>
          </a:p>
        </p:txBody>
      </p:sp>
      <p:pic>
        <p:nvPicPr>
          <p:cNvPr id="5" name="Espace réservé du contenu 4">
            <a:extLst>
              <a:ext uri="{FF2B5EF4-FFF2-40B4-BE49-F238E27FC236}">
                <a16:creationId xmlns:a16="http://schemas.microsoft.com/office/drawing/2014/main" id="{23B1AEC7-2E0D-4C60-A93A-17545DAA648D}"/>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254225" y="1023783"/>
            <a:ext cx="3175912" cy="5617932"/>
          </a:xfrm>
        </p:spPr>
      </p:pic>
      <p:pic>
        <p:nvPicPr>
          <p:cNvPr id="15" name="Image 14">
            <a:extLst>
              <a:ext uri="{FF2B5EF4-FFF2-40B4-BE49-F238E27FC236}">
                <a16:creationId xmlns:a16="http://schemas.microsoft.com/office/drawing/2014/main" id="{2F03C8D9-2335-4FCE-A7A5-A4307EA0CD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11988" y="1019221"/>
            <a:ext cx="2930253" cy="5622494"/>
          </a:xfrm>
          <a:prstGeom prst="rect">
            <a:avLst/>
          </a:prstGeom>
        </p:spPr>
      </p:pic>
      <p:sp>
        <p:nvSpPr>
          <p:cNvPr id="16" name="ZoneTexte 15">
            <a:extLst>
              <a:ext uri="{FF2B5EF4-FFF2-40B4-BE49-F238E27FC236}">
                <a16:creationId xmlns:a16="http://schemas.microsoft.com/office/drawing/2014/main" id="{B6243162-B66B-411A-9F04-97D4CC5391D8}"/>
              </a:ext>
            </a:extLst>
          </p:cNvPr>
          <p:cNvSpPr txBox="1"/>
          <p:nvPr>
            <p:custDataLst>
              <p:tags r:id="rId4"/>
            </p:custDataLst>
          </p:nvPr>
        </p:nvSpPr>
        <p:spPr>
          <a:xfrm>
            <a:off x="4289946" y="209265"/>
            <a:ext cx="2852382" cy="369332"/>
          </a:xfrm>
          <a:custGeom>
            <a:avLst/>
            <a:gdLst>
              <a:gd name="connsiteX0" fmla="*/ 0 w 2852382"/>
              <a:gd name="connsiteY0" fmla="*/ 0 h 369332"/>
              <a:gd name="connsiteX1" fmla="*/ 484905 w 2852382"/>
              <a:gd name="connsiteY1" fmla="*/ 0 h 369332"/>
              <a:gd name="connsiteX2" fmla="*/ 998334 w 2852382"/>
              <a:gd name="connsiteY2" fmla="*/ 0 h 369332"/>
              <a:gd name="connsiteX3" fmla="*/ 1483239 w 2852382"/>
              <a:gd name="connsiteY3" fmla="*/ 0 h 369332"/>
              <a:gd name="connsiteX4" fmla="*/ 1996667 w 2852382"/>
              <a:gd name="connsiteY4" fmla="*/ 0 h 369332"/>
              <a:gd name="connsiteX5" fmla="*/ 2852382 w 2852382"/>
              <a:gd name="connsiteY5" fmla="*/ 0 h 369332"/>
              <a:gd name="connsiteX6" fmla="*/ 2852382 w 2852382"/>
              <a:gd name="connsiteY6" fmla="*/ 369332 h 369332"/>
              <a:gd name="connsiteX7" fmla="*/ 2338953 w 2852382"/>
              <a:gd name="connsiteY7" fmla="*/ 369332 h 369332"/>
              <a:gd name="connsiteX8" fmla="*/ 1739953 w 2852382"/>
              <a:gd name="connsiteY8" fmla="*/ 369332 h 369332"/>
              <a:gd name="connsiteX9" fmla="*/ 1255048 w 2852382"/>
              <a:gd name="connsiteY9" fmla="*/ 369332 h 369332"/>
              <a:gd name="connsiteX10" fmla="*/ 741619 w 2852382"/>
              <a:gd name="connsiteY10" fmla="*/ 369332 h 369332"/>
              <a:gd name="connsiteX11" fmla="*/ 0 w 2852382"/>
              <a:gd name="connsiteY11" fmla="*/ 369332 h 369332"/>
              <a:gd name="connsiteX12" fmla="*/ 0 w 2852382"/>
              <a:gd name="connsiteY12"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52382" h="369332" fill="none" extrusionOk="0">
                <a:moveTo>
                  <a:pt x="0" y="0"/>
                </a:moveTo>
                <a:cubicBezTo>
                  <a:pt x="219670" y="-7548"/>
                  <a:pt x="339523" y="31988"/>
                  <a:pt x="484905" y="0"/>
                </a:cubicBezTo>
                <a:cubicBezTo>
                  <a:pt x="630287" y="-31988"/>
                  <a:pt x="857606" y="14511"/>
                  <a:pt x="998334" y="0"/>
                </a:cubicBezTo>
                <a:cubicBezTo>
                  <a:pt x="1139062" y="-14511"/>
                  <a:pt x="1340842" y="56832"/>
                  <a:pt x="1483239" y="0"/>
                </a:cubicBezTo>
                <a:cubicBezTo>
                  <a:pt x="1625636" y="-56832"/>
                  <a:pt x="1795687" y="12035"/>
                  <a:pt x="1996667" y="0"/>
                </a:cubicBezTo>
                <a:cubicBezTo>
                  <a:pt x="2197647" y="-12035"/>
                  <a:pt x="2609147" y="3646"/>
                  <a:pt x="2852382" y="0"/>
                </a:cubicBezTo>
                <a:cubicBezTo>
                  <a:pt x="2876000" y="83515"/>
                  <a:pt x="2847784" y="230845"/>
                  <a:pt x="2852382" y="369332"/>
                </a:cubicBezTo>
                <a:cubicBezTo>
                  <a:pt x="2677890" y="409316"/>
                  <a:pt x="2460115" y="343675"/>
                  <a:pt x="2338953" y="369332"/>
                </a:cubicBezTo>
                <a:cubicBezTo>
                  <a:pt x="2217791" y="394989"/>
                  <a:pt x="2031837" y="304223"/>
                  <a:pt x="1739953" y="369332"/>
                </a:cubicBezTo>
                <a:cubicBezTo>
                  <a:pt x="1448069" y="434441"/>
                  <a:pt x="1380717" y="327575"/>
                  <a:pt x="1255048" y="369332"/>
                </a:cubicBezTo>
                <a:cubicBezTo>
                  <a:pt x="1129380" y="411089"/>
                  <a:pt x="924187" y="327701"/>
                  <a:pt x="741619" y="369332"/>
                </a:cubicBezTo>
                <a:cubicBezTo>
                  <a:pt x="559051" y="410963"/>
                  <a:pt x="277854" y="291631"/>
                  <a:pt x="0" y="369332"/>
                </a:cubicBezTo>
                <a:cubicBezTo>
                  <a:pt x="-15527" y="231341"/>
                  <a:pt x="27301" y="162706"/>
                  <a:pt x="0" y="0"/>
                </a:cubicBezTo>
                <a:close/>
              </a:path>
              <a:path w="2852382" h="369332" stroke="0" extrusionOk="0">
                <a:moveTo>
                  <a:pt x="0" y="0"/>
                </a:moveTo>
                <a:cubicBezTo>
                  <a:pt x="190038" y="-20241"/>
                  <a:pt x="473105" y="1381"/>
                  <a:pt x="627524" y="0"/>
                </a:cubicBezTo>
                <a:cubicBezTo>
                  <a:pt x="781943" y="-1381"/>
                  <a:pt x="986605" y="52757"/>
                  <a:pt x="1226524" y="0"/>
                </a:cubicBezTo>
                <a:cubicBezTo>
                  <a:pt x="1466443" y="-52757"/>
                  <a:pt x="1556406" y="10624"/>
                  <a:pt x="1825524" y="0"/>
                </a:cubicBezTo>
                <a:cubicBezTo>
                  <a:pt x="2094642" y="-10624"/>
                  <a:pt x="2575067" y="46353"/>
                  <a:pt x="2852382" y="0"/>
                </a:cubicBezTo>
                <a:cubicBezTo>
                  <a:pt x="2884039" y="178857"/>
                  <a:pt x="2825098" y="294462"/>
                  <a:pt x="2852382" y="369332"/>
                </a:cubicBezTo>
                <a:cubicBezTo>
                  <a:pt x="2624068" y="403012"/>
                  <a:pt x="2440361" y="314438"/>
                  <a:pt x="2253382" y="369332"/>
                </a:cubicBezTo>
                <a:cubicBezTo>
                  <a:pt x="2066403" y="424226"/>
                  <a:pt x="1831749" y="349511"/>
                  <a:pt x="1625858" y="369332"/>
                </a:cubicBezTo>
                <a:cubicBezTo>
                  <a:pt x="1419967" y="389153"/>
                  <a:pt x="1253890" y="364103"/>
                  <a:pt x="1055381" y="369332"/>
                </a:cubicBezTo>
                <a:cubicBezTo>
                  <a:pt x="856872" y="374561"/>
                  <a:pt x="678956" y="368130"/>
                  <a:pt x="541953" y="369332"/>
                </a:cubicBezTo>
                <a:cubicBezTo>
                  <a:pt x="404950" y="370534"/>
                  <a:pt x="226058" y="353088"/>
                  <a:pt x="0" y="369332"/>
                </a:cubicBezTo>
                <a:cubicBezTo>
                  <a:pt x="-1568" y="191622"/>
                  <a:pt x="8306" y="135128"/>
                  <a:pt x="0" y="0"/>
                </a:cubicBezTo>
                <a:close/>
              </a:path>
            </a:pathLst>
          </a:cu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3175">
            <a:solidFill>
              <a:srgbClr val="0070C0"/>
            </a:solidFill>
            <a:extLst>
              <a:ext uri="{C807C97D-BFC1-408E-A445-0C87EB9F89A2}">
                <ask:lineSketchStyleProps xmlns:ask="http://schemas.microsoft.com/office/drawing/2018/sketchyshapes" sd="4118111680">
                  <a:prstGeom prst="rect">
                    <a:avLst/>
                  </a:prstGeom>
                  <ask:type>
                    <ask:lineSketchScribble/>
                  </ask:type>
                </ask:lineSketchStyleProps>
              </a:ext>
            </a:extLst>
          </a:ln>
          <a:effectLst>
            <a:outerShdw blurRad="50800" dist="38100" dir="2700000" algn="tl" rotWithShape="0">
              <a:prstClr val="black">
                <a:alpha val="40000"/>
              </a:prstClr>
            </a:outerShdw>
          </a:effectLst>
        </p:spPr>
        <p:txBody>
          <a:bodyPr wrap="square" rtlCol="0">
            <a:spAutoFit/>
          </a:bodyPr>
          <a:lstStyle/>
          <a:p>
            <a:pPr algn="ctr"/>
            <a:r>
              <a:rPr lang="fr-FR" b="1" dirty="0"/>
              <a:t>Analyse du site</a:t>
            </a:r>
          </a:p>
        </p:txBody>
      </p:sp>
    </p:spTree>
    <p:extLst>
      <p:ext uri="{BB962C8B-B14F-4D97-AF65-F5344CB8AC3E}">
        <p14:creationId xmlns:p14="http://schemas.microsoft.com/office/powerpoint/2010/main" val="544252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a:extLst>
              <a:ext uri="{FF2B5EF4-FFF2-40B4-BE49-F238E27FC236}">
                <a16:creationId xmlns:a16="http://schemas.microsoft.com/office/drawing/2014/main" id="{D47E6497-9228-4931-B771-F036D6E25B9E}"/>
              </a:ext>
            </a:extLst>
          </p:cNvPr>
          <p:cNvPicPr>
            <a:picLocks noGrp="1" noChangeAspect="1"/>
          </p:cNvPicPr>
          <p:nvPr>
            <p:ph idx="1"/>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47002" y="2416988"/>
            <a:ext cx="5867012" cy="4367419"/>
          </a:xfrm>
        </p:spPr>
      </p:pic>
      <p:sp>
        <p:nvSpPr>
          <p:cNvPr id="8" name="ZoneTexte 7">
            <a:extLst>
              <a:ext uri="{FF2B5EF4-FFF2-40B4-BE49-F238E27FC236}">
                <a16:creationId xmlns:a16="http://schemas.microsoft.com/office/drawing/2014/main" id="{F28032EB-B1F8-4ED1-856B-51F1B2C062D1}"/>
              </a:ext>
            </a:extLst>
          </p:cNvPr>
          <p:cNvSpPr txBox="1"/>
          <p:nvPr>
            <p:custDataLst>
              <p:tags r:id="rId2"/>
            </p:custDataLst>
          </p:nvPr>
        </p:nvSpPr>
        <p:spPr>
          <a:xfrm>
            <a:off x="261937" y="782390"/>
            <a:ext cx="11588869" cy="954107"/>
          </a:xfrm>
          <a:prstGeom prst="rect">
            <a:avLst/>
          </a:prstGeom>
          <a:noFill/>
        </p:spPr>
        <p:txBody>
          <a:bodyPr wrap="square" rtlCol="0">
            <a:spAutoFit/>
          </a:bodyPr>
          <a:lstStyle/>
          <a:p>
            <a:pPr marL="285750" indent="-285750">
              <a:buFontTx/>
              <a:buChar char="-"/>
            </a:pPr>
            <a:r>
              <a:rPr lang="fr-FR" sz="1400" dirty="0"/>
              <a:t>Choisir de mauvaises couleurs et contrastes, donne une mauvaise image du site et de notre savoir-faire en matière d’accessibilité.</a:t>
            </a:r>
          </a:p>
          <a:p>
            <a:pPr marL="285750" indent="-285750">
              <a:buFontTx/>
              <a:buChar char="-"/>
            </a:pPr>
            <a:r>
              <a:rPr lang="fr-FR" sz="1400" dirty="0"/>
              <a:t>Sur l’image, nous avons plusieurs exemples de ce qu’il ne faut pas faire. Black hat avec police 1px, mauvaise couleur/contraste, et en bas, il y a de l’orange/orange.</a:t>
            </a:r>
          </a:p>
          <a:p>
            <a:pPr marL="285750" indent="-285750">
              <a:buFontTx/>
              <a:buChar char="-"/>
            </a:pPr>
            <a:r>
              <a:rPr lang="fr-FR" sz="1400" dirty="0"/>
              <a:t>Il faut bien choisir les couleurs de texte et de fond, penser accessibilité, vérifier que le ration soit dans le </a:t>
            </a:r>
            <a:r>
              <a:rPr lang="fr-FR" sz="1400" u="sng" dirty="0"/>
              <a:t>vert</a:t>
            </a:r>
            <a:r>
              <a:rPr lang="fr-FR" sz="1400" dirty="0"/>
              <a:t>.</a:t>
            </a:r>
          </a:p>
        </p:txBody>
      </p:sp>
      <p:sp>
        <p:nvSpPr>
          <p:cNvPr id="13" name="ZoneTexte 12">
            <a:extLst>
              <a:ext uri="{FF2B5EF4-FFF2-40B4-BE49-F238E27FC236}">
                <a16:creationId xmlns:a16="http://schemas.microsoft.com/office/drawing/2014/main" id="{38750F4C-9FEB-4606-B68E-AACE706C9D12}"/>
              </a:ext>
            </a:extLst>
          </p:cNvPr>
          <p:cNvSpPr txBox="1"/>
          <p:nvPr>
            <p:custDataLst>
              <p:tags r:id="rId3"/>
            </p:custDataLst>
          </p:nvPr>
        </p:nvSpPr>
        <p:spPr>
          <a:xfrm>
            <a:off x="2067016" y="3155509"/>
            <a:ext cx="904875" cy="369332"/>
          </a:xfrm>
          <a:prstGeom prst="rect">
            <a:avLst/>
          </a:prstGeom>
          <a:solidFill>
            <a:srgbClr val="FF0000"/>
          </a:solidFill>
        </p:spPr>
        <p:txBody>
          <a:bodyPr wrap="square" rtlCol="0">
            <a:spAutoFit/>
          </a:bodyPr>
          <a:lstStyle/>
          <a:p>
            <a:pPr algn="ctr"/>
            <a:r>
              <a:rPr lang="fr-FR" dirty="0"/>
              <a:t>AVANT</a:t>
            </a:r>
          </a:p>
        </p:txBody>
      </p:sp>
      <p:pic>
        <p:nvPicPr>
          <p:cNvPr id="3" name="Image 2">
            <a:extLst>
              <a:ext uri="{FF2B5EF4-FFF2-40B4-BE49-F238E27FC236}">
                <a16:creationId xmlns:a16="http://schemas.microsoft.com/office/drawing/2014/main" id="{B63D4FA8-D7D9-4325-9D53-7D719397C23A}"/>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5914013" y="2381061"/>
            <a:ext cx="6230362" cy="4367419"/>
          </a:xfrm>
          <a:prstGeom prst="rect">
            <a:avLst/>
          </a:prstGeom>
        </p:spPr>
      </p:pic>
      <p:sp>
        <p:nvSpPr>
          <p:cNvPr id="11" name="ZoneTexte 10">
            <a:extLst>
              <a:ext uri="{FF2B5EF4-FFF2-40B4-BE49-F238E27FC236}">
                <a16:creationId xmlns:a16="http://schemas.microsoft.com/office/drawing/2014/main" id="{565F2F6D-1156-45A5-ADB5-EF85E21FFF8C}"/>
              </a:ext>
            </a:extLst>
          </p:cNvPr>
          <p:cNvSpPr txBox="1"/>
          <p:nvPr>
            <p:custDataLst>
              <p:tags r:id="rId5"/>
            </p:custDataLst>
          </p:nvPr>
        </p:nvSpPr>
        <p:spPr>
          <a:xfrm>
            <a:off x="9758361" y="3059668"/>
            <a:ext cx="904875" cy="369332"/>
          </a:xfrm>
          <a:prstGeom prst="rect">
            <a:avLst/>
          </a:prstGeom>
          <a:solidFill>
            <a:srgbClr val="00B050"/>
          </a:solidFill>
        </p:spPr>
        <p:txBody>
          <a:bodyPr wrap="square" rtlCol="0">
            <a:spAutoFit/>
          </a:bodyPr>
          <a:lstStyle/>
          <a:p>
            <a:pPr algn="ctr"/>
            <a:r>
              <a:rPr lang="fr-FR" dirty="0"/>
              <a:t>APRES</a:t>
            </a:r>
          </a:p>
        </p:txBody>
      </p:sp>
      <p:sp>
        <p:nvSpPr>
          <p:cNvPr id="5" name="Rectangle 4">
            <a:extLst>
              <a:ext uri="{FF2B5EF4-FFF2-40B4-BE49-F238E27FC236}">
                <a16:creationId xmlns:a16="http://schemas.microsoft.com/office/drawing/2014/main" id="{A1B3691F-EDA6-4B87-AC76-B975F62B98C0}"/>
              </a:ext>
            </a:extLst>
          </p:cNvPr>
          <p:cNvSpPr/>
          <p:nvPr>
            <p:custDataLst>
              <p:tags r:id="rId6"/>
            </p:custDataLst>
          </p:nvPr>
        </p:nvSpPr>
        <p:spPr>
          <a:xfrm>
            <a:off x="5921154" y="2305050"/>
            <a:ext cx="3465728" cy="619252"/>
          </a:xfrm>
          <a:prstGeom prst="rect">
            <a:avLst/>
          </a:prstGeom>
          <a:noFill/>
          <a:ln>
            <a:solidFill>
              <a:srgbClr val="00B050"/>
            </a:solidFill>
          </a:ln>
          <a:effectLst>
            <a:outerShdw blurRad="63500" sx="102000" sy="102000" algn="c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p>
        </p:txBody>
      </p:sp>
      <p:sp>
        <p:nvSpPr>
          <p:cNvPr id="9" name="ZoneTexte 8">
            <a:extLst>
              <a:ext uri="{FF2B5EF4-FFF2-40B4-BE49-F238E27FC236}">
                <a16:creationId xmlns:a16="http://schemas.microsoft.com/office/drawing/2014/main" id="{CBCA1BB1-D8E2-4CF5-AF00-9D268C9FC3D5}"/>
              </a:ext>
            </a:extLst>
          </p:cNvPr>
          <p:cNvSpPr txBox="1"/>
          <p:nvPr>
            <p:custDataLst>
              <p:tags r:id="rId7"/>
            </p:custDataLst>
          </p:nvPr>
        </p:nvSpPr>
        <p:spPr>
          <a:xfrm>
            <a:off x="188118" y="127698"/>
            <a:ext cx="1871663" cy="369332"/>
          </a:xfrm>
          <a:prstGeom prst="rect">
            <a:avLst/>
          </a:prstGeom>
          <a:solidFill>
            <a:srgbClr val="7030A0"/>
          </a:solidFill>
          <a:effectLst>
            <a:outerShdw blurRad="50800" dist="38100" dir="2700000" algn="tl" rotWithShape="0">
              <a:prstClr val="black">
                <a:alpha val="40000"/>
              </a:prstClr>
            </a:outerShdw>
          </a:effectLst>
        </p:spPr>
        <p:txBody>
          <a:bodyPr wrap="square" rtlCol="0">
            <a:spAutoFit/>
          </a:bodyPr>
          <a:lstStyle/>
          <a:p>
            <a:pPr algn="ctr"/>
            <a:r>
              <a:rPr lang="fr-FR" b="1" dirty="0">
                <a:solidFill>
                  <a:schemeClr val="bg1"/>
                </a:solidFill>
              </a:rPr>
              <a:t>A11Y.com</a:t>
            </a:r>
          </a:p>
        </p:txBody>
      </p:sp>
      <p:sp>
        <p:nvSpPr>
          <p:cNvPr id="10" name="ZoneTexte 9">
            <a:extLst>
              <a:ext uri="{FF2B5EF4-FFF2-40B4-BE49-F238E27FC236}">
                <a16:creationId xmlns:a16="http://schemas.microsoft.com/office/drawing/2014/main" id="{5B8ABBE9-1310-4478-BB3E-E2B8797B8673}"/>
              </a:ext>
            </a:extLst>
          </p:cNvPr>
          <p:cNvSpPr txBox="1"/>
          <p:nvPr>
            <p:custDataLst>
              <p:tags r:id="rId8"/>
            </p:custDataLst>
          </p:nvPr>
        </p:nvSpPr>
        <p:spPr>
          <a:xfrm>
            <a:off x="4289946" y="209265"/>
            <a:ext cx="2852382" cy="369332"/>
          </a:xfrm>
          <a:custGeom>
            <a:avLst/>
            <a:gdLst>
              <a:gd name="connsiteX0" fmla="*/ 0 w 2852382"/>
              <a:gd name="connsiteY0" fmla="*/ 0 h 369332"/>
              <a:gd name="connsiteX1" fmla="*/ 484905 w 2852382"/>
              <a:gd name="connsiteY1" fmla="*/ 0 h 369332"/>
              <a:gd name="connsiteX2" fmla="*/ 998334 w 2852382"/>
              <a:gd name="connsiteY2" fmla="*/ 0 h 369332"/>
              <a:gd name="connsiteX3" fmla="*/ 1483239 w 2852382"/>
              <a:gd name="connsiteY3" fmla="*/ 0 h 369332"/>
              <a:gd name="connsiteX4" fmla="*/ 1996667 w 2852382"/>
              <a:gd name="connsiteY4" fmla="*/ 0 h 369332"/>
              <a:gd name="connsiteX5" fmla="*/ 2852382 w 2852382"/>
              <a:gd name="connsiteY5" fmla="*/ 0 h 369332"/>
              <a:gd name="connsiteX6" fmla="*/ 2852382 w 2852382"/>
              <a:gd name="connsiteY6" fmla="*/ 369332 h 369332"/>
              <a:gd name="connsiteX7" fmla="*/ 2338953 w 2852382"/>
              <a:gd name="connsiteY7" fmla="*/ 369332 h 369332"/>
              <a:gd name="connsiteX8" fmla="*/ 1739953 w 2852382"/>
              <a:gd name="connsiteY8" fmla="*/ 369332 h 369332"/>
              <a:gd name="connsiteX9" fmla="*/ 1255048 w 2852382"/>
              <a:gd name="connsiteY9" fmla="*/ 369332 h 369332"/>
              <a:gd name="connsiteX10" fmla="*/ 741619 w 2852382"/>
              <a:gd name="connsiteY10" fmla="*/ 369332 h 369332"/>
              <a:gd name="connsiteX11" fmla="*/ 0 w 2852382"/>
              <a:gd name="connsiteY11" fmla="*/ 369332 h 369332"/>
              <a:gd name="connsiteX12" fmla="*/ 0 w 2852382"/>
              <a:gd name="connsiteY12"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52382" h="369332" fill="none" extrusionOk="0">
                <a:moveTo>
                  <a:pt x="0" y="0"/>
                </a:moveTo>
                <a:cubicBezTo>
                  <a:pt x="219670" y="-7548"/>
                  <a:pt x="339523" y="31988"/>
                  <a:pt x="484905" y="0"/>
                </a:cubicBezTo>
                <a:cubicBezTo>
                  <a:pt x="630287" y="-31988"/>
                  <a:pt x="857606" y="14511"/>
                  <a:pt x="998334" y="0"/>
                </a:cubicBezTo>
                <a:cubicBezTo>
                  <a:pt x="1139062" y="-14511"/>
                  <a:pt x="1340842" y="56832"/>
                  <a:pt x="1483239" y="0"/>
                </a:cubicBezTo>
                <a:cubicBezTo>
                  <a:pt x="1625636" y="-56832"/>
                  <a:pt x="1795687" y="12035"/>
                  <a:pt x="1996667" y="0"/>
                </a:cubicBezTo>
                <a:cubicBezTo>
                  <a:pt x="2197647" y="-12035"/>
                  <a:pt x="2609147" y="3646"/>
                  <a:pt x="2852382" y="0"/>
                </a:cubicBezTo>
                <a:cubicBezTo>
                  <a:pt x="2876000" y="83515"/>
                  <a:pt x="2847784" y="230845"/>
                  <a:pt x="2852382" y="369332"/>
                </a:cubicBezTo>
                <a:cubicBezTo>
                  <a:pt x="2677890" y="409316"/>
                  <a:pt x="2460115" y="343675"/>
                  <a:pt x="2338953" y="369332"/>
                </a:cubicBezTo>
                <a:cubicBezTo>
                  <a:pt x="2217791" y="394989"/>
                  <a:pt x="2031837" y="304223"/>
                  <a:pt x="1739953" y="369332"/>
                </a:cubicBezTo>
                <a:cubicBezTo>
                  <a:pt x="1448069" y="434441"/>
                  <a:pt x="1380717" y="327575"/>
                  <a:pt x="1255048" y="369332"/>
                </a:cubicBezTo>
                <a:cubicBezTo>
                  <a:pt x="1129380" y="411089"/>
                  <a:pt x="924187" y="327701"/>
                  <a:pt x="741619" y="369332"/>
                </a:cubicBezTo>
                <a:cubicBezTo>
                  <a:pt x="559051" y="410963"/>
                  <a:pt x="277854" y="291631"/>
                  <a:pt x="0" y="369332"/>
                </a:cubicBezTo>
                <a:cubicBezTo>
                  <a:pt x="-15527" y="231341"/>
                  <a:pt x="27301" y="162706"/>
                  <a:pt x="0" y="0"/>
                </a:cubicBezTo>
                <a:close/>
              </a:path>
              <a:path w="2852382" h="369332" stroke="0" extrusionOk="0">
                <a:moveTo>
                  <a:pt x="0" y="0"/>
                </a:moveTo>
                <a:cubicBezTo>
                  <a:pt x="190038" y="-20241"/>
                  <a:pt x="473105" y="1381"/>
                  <a:pt x="627524" y="0"/>
                </a:cubicBezTo>
                <a:cubicBezTo>
                  <a:pt x="781943" y="-1381"/>
                  <a:pt x="986605" y="52757"/>
                  <a:pt x="1226524" y="0"/>
                </a:cubicBezTo>
                <a:cubicBezTo>
                  <a:pt x="1466443" y="-52757"/>
                  <a:pt x="1556406" y="10624"/>
                  <a:pt x="1825524" y="0"/>
                </a:cubicBezTo>
                <a:cubicBezTo>
                  <a:pt x="2094642" y="-10624"/>
                  <a:pt x="2575067" y="46353"/>
                  <a:pt x="2852382" y="0"/>
                </a:cubicBezTo>
                <a:cubicBezTo>
                  <a:pt x="2884039" y="178857"/>
                  <a:pt x="2825098" y="294462"/>
                  <a:pt x="2852382" y="369332"/>
                </a:cubicBezTo>
                <a:cubicBezTo>
                  <a:pt x="2624068" y="403012"/>
                  <a:pt x="2440361" y="314438"/>
                  <a:pt x="2253382" y="369332"/>
                </a:cubicBezTo>
                <a:cubicBezTo>
                  <a:pt x="2066403" y="424226"/>
                  <a:pt x="1831749" y="349511"/>
                  <a:pt x="1625858" y="369332"/>
                </a:cubicBezTo>
                <a:cubicBezTo>
                  <a:pt x="1419967" y="389153"/>
                  <a:pt x="1253890" y="364103"/>
                  <a:pt x="1055381" y="369332"/>
                </a:cubicBezTo>
                <a:cubicBezTo>
                  <a:pt x="856872" y="374561"/>
                  <a:pt x="678956" y="368130"/>
                  <a:pt x="541953" y="369332"/>
                </a:cubicBezTo>
                <a:cubicBezTo>
                  <a:pt x="404950" y="370534"/>
                  <a:pt x="226058" y="353088"/>
                  <a:pt x="0" y="369332"/>
                </a:cubicBezTo>
                <a:cubicBezTo>
                  <a:pt x="-1568" y="191622"/>
                  <a:pt x="8306" y="135128"/>
                  <a:pt x="0" y="0"/>
                </a:cubicBezTo>
                <a:close/>
              </a:path>
            </a:pathLst>
          </a:cu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3175">
            <a:solidFill>
              <a:srgbClr val="0070C0"/>
            </a:solidFill>
            <a:extLst>
              <a:ext uri="{C807C97D-BFC1-408E-A445-0C87EB9F89A2}">
                <ask:lineSketchStyleProps xmlns:ask="http://schemas.microsoft.com/office/drawing/2018/sketchyshapes" sd="4118111680">
                  <a:prstGeom prst="rect">
                    <a:avLst/>
                  </a:prstGeom>
                  <ask:type>
                    <ask:lineSketchScribble/>
                  </ask:type>
                </ask:lineSketchStyleProps>
              </a:ext>
            </a:extLst>
          </a:ln>
          <a:effectLst>
            <a:outerShdw blurRad="50800" dist="38100" dir="2700000" algn="tl" rotWithShape="0">
              <a:prstClr val="black">
                <a:alpha val="40000"/>
              </a:prstClr>
            </a:outerShdw>
          </a:effectLst>
        </p:spPr>
        <p:txBody>
          <a:bodyPr wrap="square" rtlCol="0">
            <a:spAutoFit/>
          </a:bodyPr>
          <a:lstStyle/>
          <a:p>
            <a:pPr algn="ctr"/>
            <a:r>
              <a:rPr lang="fr-FR" b="1" dirty="0"/>
              <a:t>Couleurs et Contrastes</a:t>
            </a:r>
          </a:p>
        </p:txBody>
      </p:sp>
      <p:cxnSp>
        <p:nvCxnSpPr>
          <p:cNvPr id="12" name="Connecteur droit avec flèche 11">
            <a:extLst>
              <a:ext uri="{FF2B5EF4-FFF2-40B4-BE49-F238E27FC236}">
                <a16:creationId xmlns:a16="http://schemas.microsoft.com/office/drawing/2014/main" id="{8E9D1F12-2F15-4E58-9836-3A6DAB9C531B}"/>
              </a:ext>
            </a:extLst>
          </p:cNvPr>
          <p:cNvCxnSpPr>
            <a:cxnSpLocks/>
          </p:cNvCxnSpPr>
          <p:nvPr>
            <p:custDataLst>
              <p:tags r:id="rId9"/>
            </p:custDataLst>
          </p:nvPr>
        </p:nvCxnSpPr>
        <p:spPr>
          <a:xfrm>
            <a:off x="8370627" y="1736497"/>
            <a:ext cx="3339152" cy="2057581"/>
          </a:xfrm>
          <a:prstGeom prst="straightConnector1">
            <a:avLst/>
          </a:prstGeom>
          <a:ln w="19050">
            <a:solidFill>
              <a:srgbClr val="00B05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0805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32A8C1B-6790-47C1-A338-7F997F170052}"/>
              </a:ext>
            </a:extLst>
          </p:cNvPr>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6726118" y="80963"/>
            <a:ext cx="5452582" cy="4019549"/>
          </a:xfrm>
          <a:prstGeom prst="rect">
            <a:avLst/>
          </a:prstGeom>
        </p:spPr>
      </p:pic>
      <p:pic>
        <p:nvPicPr>
          <p:cNvPr id="6" name="Image 5">
            <a:extLst>
              <a:ext uri="{FF2B5EF4-FFF2-40B4-BE49-F238E27FC236}">
                <a16:creationId xmlns:a16="http://schemas.microsoft.com/office/drawing/2014/main" id="{672E4EC1-3E61-49D0-86D1-2FB7D9991B9D}"/>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6315076" y="4202906"/>
            <a:ext cx="5800724" cy="2405062"/>
          </a:xfrm>
          <a:prstGeom prst="rect">
            <a:avLst/>
          </a:prstGeom>
        </p:spPr>
      </p:pic>
      <p:pic>
        <p:nvPicPr>
          <p:cNvPr id="8" name="Image 7">
            <a:extLst>
              <a:ext uri="{FF2B5EF4-FFF2-40B4-BE49-F238E27FC236}">
                <a16:creationId xmlns:a16="http://schemas.microsoft.com/office/drawing/2014/main" id="{4D984466-06FE-4B07-9075-A632057A1408}"/>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rcRect/>
          <a:stretch/>
        </p:blipFill>
        <p:spPr>
          <a:xfrm>
            <a:off x="257175" y="2582515"/>
            <a:ext cx="5004980" cy="4262436"/>
          </a:xfrm>
          <a:prstGeom prst="rect">
            <a:avLst/>
          </a:prstGeom>
        </p:spPr>
      </p:pic>
      <p:sp>
        <p:nvSpPr>
          <p:cNvPr id="9" name="ZoneTexte 8">
            <a:extLst>
              <a:ext uri="{FF2B5EF4-FFF2-40B4-BE49-F238E27FC236}">
                <a16:creationId xmlns:a16="http://schemas.microsoft.com/office/drawing/2014/main" id="{D20C19C4-9051-4738-933F-B85DC0ABA46F}"/>
              </a:ext>
            </a:extLst>
          </p:cNvPr>
          <p:cNvSpPr txBox="1"/>
          <p:nvPr>
            <p:custDataLst>
              <p:tags r:id="rId4"/>
            </p:custDataLst>
          </p:nvPr>
        </p:nvSpPr>
        <p:spPr>
          <a:xfrm>
            <a:off x="6967538" y="2050609"/>
            <a:ext cx="904875" cy="369332"/>
          </a:xfrm>
          <a:prstGeom prst="rect">
            <a:avLst/>
          </a:prstGeom>
          <a:solidFill>
            <a:srgbClr val="FF0000"/>
          </a:solidFill>
        </p:spPr>
        <p:txBody>
          <a:bodyPr wrap="square" rtlCol="0">
            <a:spAutoFit/>
          </a:bodyPr>
          <a:lstStyle/>
          <a:p>
            <a:pPr algn="ctr"/>
            <a:r>
              <a:rPr lang="fr-FR" dirty="0"/>
              <a:t>AVANT</a:t>
            </a:r>
          </a:p>
        </p:txBody>
      </p:sp>
      <p:sp>
        <p:nvSpPr>
          <p:cNvPr id="10" name="ZoneTexte 9">
            <a:extLst>
              <a:ext uri="{FF2B5EF4-FFF2-40B4-BE49-F238E27FC236}">
                <a16:creationId xmlns:a16="http://schemas.microsoft.com/office/drawing/2014/main" id="{8D7B4E6D-152B-4DA9-BA95-5EA315443BC7}"/>
              </a:ext>
            </a:extLst>
          </p:cNvPr>
          <p:cNvSpPr txBox="1"/>
          <p:nvPr>
            <p:custDataLst>
              <p:tags r:id="rId5"/>
            </p:custDataLst>
          </p:nvPr>
        </p:nvSpPr>
        <p:spPr>
          <a:xfrm>
            <a:off x="3571883" y="3287182"/>
            <a:ext cx="904875" cy="369332"/>
          </a:xfrm>
          <a:prstGeom prst="rect">
            <a:avLst/>
          </a:prstGeom>
          <a:solidFill>
            <a:srgbClr val="00B050"/>
          </a:solidFill>
        </p:spPr>
        <p:txBody>
          <a:bodyPr wrap="square" rtlCol="0">
            <a:spAutoFit/>
          </a:bodyPr>
          <a:lstStyle/>
          <a:p>
            <a:pPr algn="ctr"/>
            <a:r>
              <a:rPr lang="fr-FR" dirty="0"/>
              <a:t>APRES</a:t>
            </a:r>
          </a:p>
        </p:txBody>
      </p:sp>
      <p:sp>
        <p:nvSpPr>
          <p:cNvPr id="12" name="ZoneTexte 11">
            <a:extLst>
              <a:ext uri="{FF2B5EF4-FFF2-40B4-BE49-F238E27FC236}">
                <a16:creationId xmlns:a16="http://schemas.microsoft.com/office/drawing/2014/main" id="{3FB8E664-7E9F-41F3-8328-6823691FCF1C}"/>
              </a:ext>
            </a:extLst>
          </p:cNvPr>
          <p:cNvSpPr txBox="1"/>
          <p:nvPr>
            <p:custDataLst>
              <p:tags r:id="rId6"/>
            </p:custDataLst>
          </p:nvPr>
        </p:nvSpPr>
        <p:spPr>
          <a:xfrm>
            <a:off x="333180" y="916968"/>
            <a:ext cx="6343992" cy="1600438"/>
          </a:xfrm>
          <a:prstGeom prst="rect">
            <a:avLst/>
          </a:prstGeom>
          <a:noFill/>
        </p:spPr>
        <p:txBody>
          <a:bodyPr wrap="square" rtlCol="0">
            <a:spAutoFit/>
          </a:bodyPr>
          <a:lstStyle/>
          <a:p>
            <a:pPr marL="285750" indent="-285750">
              <a:buFontTx/>
              <a:buChar char="-"/>
            </a:pPr>
            <a:r>
              <a:rPr lang="fr-FR" sz="1400" dirty="0"/>
              <a:t>Les versions mobiles ont besoin d’une attention toute particulière. Presque tout influe sur les performances, l’accessibilité et le SEO.</a:t>
            </a:r>
          </a:p>
          <a:p>
            <a:pPr marL="285750" indent="-285750">
              <a:buFontTx/>
              <a:buChar char="-"/>
            </a:pPr>
            <a:r>
              <a:rPr lang="fr-FR" sz="1400" dirty="0"/>
              <a:t>Avec une optimisation des images, le gain de temps est considérable.</a:t>
            </a:r>
          </a:p>
          <a:p>
            <a:pPr marL="285750" indent="-285750">
              <a:buFontTx/>
              <a:buChar char="-"/>
            </a:pPr>
            <a:r>
              <a:rPr lang="fr-FR" sz="1400" dirty="0"/>
              <a:t>Utiliser les balises sémantiques pour l’accessibilité.</a:t>
            </a:r>
            <a:br>
              <a:rPr lang="fr-FR" sz="1400" dirty="0"/>
            </a:br>
            <a:r>
              <a:rPr lang="fr-FR" sz="1400" dirty="0"/>
              <a:t>Les temps de chargement des ressources, images, javascript, css, tout doit être optimisé.</a:t>
            </a:r>
          </a:p>
          <a:p>
            <a:pPr marL="285750" indent="-285750">
              <a:buFontTx/>
              <a:buChar char="-"/>
            </a:pPr>
            <a:r>
              <a:rPr lang="fr-FR" sz="1400" dirty="0"/>
              <a:t>Utiliser des dimensions adaptées aux versions desktop et mobiles sont idéales.</a:t>
            </a:r>
          </a:p>
        </p:txBody>
      </p:sp>
      <p:sp>
        <p:nvSpPr>
          <p:cNvPr id="2" name="ZoneTexte 1">
            <a:extLst>
              <a:ext uri="{FF2B5EF4-FFF2-40B4-BE49-F238E27FC236}">
                <a16:creationId xmlns:a16="http://schemas.microsoft.com/office/drawing/2014/main" id="{CFABDF0E-1E40-47CD-B493-EA55E89D3D9B}"/>
              </a:ext>
            </a:extLst>
          </p:cNvPr>
          <p:cNvSpPr txBox="1"/>
          <p:nvPr>
            <p:custDataLst>
              <p:tags r:id="rId7"/>
            </p:custDataLst>
          </p:nvPr>
        </p:nvSpPr>
        <p:spPr>
          <a:xfrm>
            <a:off x="257175" y="204782"/>
            <a:ext cx="1390650" cy="369332"/>
          </a:xfrm>
          <a:prstGeom prst="rect">
            <a:avLst/>
          </a:prstGeom>
          <a:solidFill>
            <a:srgbClr val="7030A0"/>
          </a:solidFill>
          <a:effectLst>
            <a:outerShdw blurRad="50800" dist="38100" dir="2700000" algn="tl" rotWithShape="0">
              <a:prstClr val="black">
                <a:alpha val="40000"/>
              </a:prstClr>
            </a:outerShdw>
          </a:effectLst>
        </p:spPr>
        <p:txBody>
          <a:bodyPr wrap="square" rtlCol="0">
            <a:spAutoFit/>
          </a:bodyPr>
          <a:lstStyle/>
          <a:p>
            <a:pPr algn="ctr"/>
            <a:r>
              <a:rPr lang="fr-FR" dirty="0">
                <a:solidFill>
                  <a:schemeClr val="bg1"/>
                </a:solidFill>
              </a:rPr>
              <a:t>PageSpeed</a:t>
            </a:r>
          </a:p>
        </p:txBody>
      </p:sp>
      <p:sp>
        <p:nvSpPr>
          <p:cNvPr id="13" name="ZoneTexte 12">
            <a:extLst>
              <a:ext uri="{FF2B5EF4-FFF2-40B4-BE49-F238E27FC236}">
                <a16:creationId xmlns:a16="http://schemas.microsoft.com/office/drawing/2014/main" id="{FB2E6C93-36C2-4ED0-8554-7045E8D9A8D7}"/>
              </a:ext>
            </a:extLst>
          </p:cNvPr>
          <p:cNvSpPr txBox="1"/>
          <p:nvPr>
            <p:custDataLst>
              <p:tags r:id="rId8"/>
            </p:custDataLst>
          </p:nvPr>
        </p:nvSpPr>
        <p:spPr>
          <a:xfrm>
            <a:off x="2720453" y="127857"/>
            <a:ext cx="2852382" cy="646331"/>
          </a:xfrm>
          <a:custGeom>
            <a:avLst/>
            <a:gdLst>
              <a:gd name="connsiteX0" fmla="*/ 0 w 2852382"/>
              <a:gd name="connsiteY0" fmla="*/ 0 h 646331"/>
              <a:gd name="connsiteX1" fmla="*/ 513429 w 2852382"/>
              <a:gd name="connsiteY1" fmla="*/ 0 h 646331"/>
              <a:gd name="connsiteX2" fmla="*/ 1026858 w 2852382"/>
              <a:gd name="connsiteY2" fmla="*/ 0 h 646331"/>
              <a:gd name="connsiteX3" fmla="*/ 1597334 w 2852382"/>
              <a:gd name="connsiteY3" fmla="*/ 0 h 646331"/>
              <a:gd name="connsiteX4" fmla="*/ 2167810 w 2852382"/>
              <a:gd name="connsiteY4" fmla="*/ 0 h 646331"/>
              <a:gd name="connsiteX5" fmla="*/ 2852382 w 2852382"/>
              <a:gd name="connsiteY5" fmla="*/ 0 h 646331"/>
              <a:gd name="connsiteX6" fmla="*/ 2852382 w 2852382"/>
              <a:gd name="connsiteY6" fmla="*/ 316702 h 646331"/>
              <a:gd name="connsiteX7" fmla="*/ 2852382 w 2852382"/>
              <a:gd name="connsiteY7" fmla="*/ 646331 h 646331"/>
              <a:gd name="connsiteX8" fmla="*/ 2281906 w 2852382"/>
              <a:gd name="connsiteY8" fmla="*/ 646331 h 646331"/>
              <a:gd name="connsiteX9" fmla="*/ 1768477 w 2852382"/>
              <a:gd name="connsiteY9" fmla="*/ 646331 h 646331"/>
              <a:gd name="connsiteX10" fmla="*/ 1283572 w 2852382"/>
              <a:gd name="connsiteY10" fmla="*/ 646331 h 646331"/>
              <a:gd name="connsiteX11" fmla="*/ 684572 w 2852382"/>
              <a:gd name="connsiteY11" fmla="*/ 646331 h 646331"/>
              <a:gd name="connsiteX12" fmla="*/ 0 w 2852382"/>
              <a:gd name="connsiteY12" fmla="*/ 646331 h 646331"/>
              <a:gd name="connsiteX13" fmla="*/ 0 w 2852382"/>
              <a:gd name="connsiteY13" fmla="*/ 316702 h 646331"/>
              <a:gd name="connsiteX14" fmla="*/ 0 w 2852382"/>
              <a:gd name="connsiteY14"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52382" h="646331" fill="none" extrusionOk="0">
                <a:moveTo>
                  <a:pt x="0" y="0"/>
                </a:moveTo>
                <a:cubicBezTo>
                  <a:pt x="121107" y="-4377"/>
                  <a:pt x="296995" y="28697"/>
                  <a:pt x="513429" y="0"/>
                </a:cubicBezTo>
                <a:cubicBezTo>
                  <a:pt x="729863" y="-28697"/>
                  <a:pt x="821696" y="9192"/>
                  <a:pt x="1026858" y="0"/>
                </a:cubicBezTo>
                <a:cubicBezTo>
                  <a:pt x="1232020" y="-9192"/>
                  <a:pt x="1409062" y="38312"/>
                  <a:pt x="1597334" y="0"/>
                </a:cubicBezTo>
                <a:cubicBezTo>
                  <a:pt x="1785606" y="-38312"/>
                  <a:pt x="2040954" y="23887"/>
                  <a:pt x="2167810" y="0"/>
                </a:cubicBezTo>
                <a:cubicBezTo>
                  <a:pt x="2294666" y="-23887"/>
                  <a:pt x="2696715" y="78767"/>
                  <a:pt x="2852382" y="0"/>
                </a:cubicBezTo>
                <a:cubicBezTo>
                  <a:pt x="2877201" y="77092"/>
                  <a:pt x="2846471" y="226025"/>
                  <a:pt x="2852382" y="316702"/>
                </a:cubicBezTo>
                <a:cubicBezTo>
                  <a:pt x="2858293" y="407379"/>
                  <a:pt x="2821879" y="533094"/>
                  <a:pt x="2852382" y="646331"/>
                </a:cubicBezTo>
                <a:cubicBezTo>
                  <a:pt x="2636245" y="649972"/>
                  <a:pt x="2438399" y="583461"/>
                  <a:pt x="2281906" y="646331"/>
                </a:cubicBezTo>
                <a:cubicBezTo>
                  <a:pt x="2125413" y="709201"/>
                  <a:pt x="1935270" y="610988"/>
                  <a:pt x="1768477" y="646331"/>
                </a:cubicBezTo>
                <a:cubicBezTo>
                  <a:pt x="1601684" y="681674"/>
                  <a:pt x="1424992" y="633072"/>
                  <a:pt x="1283572" y="646331"/>
                </a:cubicBezTo>
                <a:cubicBezTo>
                  <a:pt x="1142152" y="659590"/>
                  <a:pt x="935146" y="611928"/>
                  <a:pt x="684572" y="646331"/>
                </a:cubicBezTo>
                <a:cubicBezTo>
                  <a:pt x="433998" y="680734"/>
                  <a:pt x="174531" y="635799"/>
                  <a:pt x="0" y="646331"/>
                </a:cubicBezTo>
                <a:cubicBezTo>
                  <a:pt x="-11989" y="560630"/>
                  <a:pt x="36269" y="426695"/>
                  <a:pt x="0" y="316702"/>
                </a:cubicBezTo>
                <a:cubicBezTo>
                  <a:pt x="-36269" y="206709"/>
                  <a:pt x="36226" y="83384"/>
                  <a:pt x="0" y="0"/>
                </a:cubicBezTo>
                <a:close/>
              </a:path>
              <a:path w="2852382" h="646331" stroke="0" extrusionOk="0">
                <a:moveTo>
                  <a:pt x="0" y="0"/>
                </a:moveTo>
                <a:cubicBezTo>
                  <a:pt x="190038" y="-20241"/>
                  <a:pt x="473105" y="1381"/>
                  <a:pt x="627524" y="0"/>
                </a:cubicBezTo>
                <a:cubicBezTo>
                  <a:pt x="781943" y="-1381"/>
                  <a:pt x="986605" y="52757"/>
                  <a:pt x="1226524" y="0"/>
                </a:cubicBezTo>
                <a:cubicBezTo>
                  <a:pt x="1466443" y="-52757"/>
                  <a:pt x="1556406" y="10624"/>
                  <a:pt x="1825524" y="0"/>
                </a:cubicBezTo>
                <a:cubicBezTo>
                  <a:pt x="2094642" y="-10624"/>
                  <a:pt x="2575067" y="46353"/>
                  <a:pt x="2852382" y="0"/>
                </a:cubicBezTo>
                <a:cubicBezTo>
                  <a:pt x="2869734" y="109328"/>
                  <a:pt x="2847107" y="230037"/>
                  <a:pt x="2852382" y="310239"/>
                </a:cubicBezTo>
                <a:cubicBezTo>
                  <a:pt x="2857657" y="390441"/>
                  <a:pt x="2848988" y="536272"/>
                  <a:pt x="2852382" y="646331"/>
                </a:cubicBezTo>
                <a:cubicBezTo>
                  <a:pt x="2687630" y="694907"/>
                  <a:pt x="2512725" y="637165"/>
                  <a:pt x="2367477" y="646331"/>
                </a:cubicBezTo>
                <a:cubicBezTo>
                  <a:pt x="2222229" y="655497"/>
                  <a:pt x="1992714" y="638054"/>
                  <a:pt x="1797001" y="646331"/>
                </a:cubicBezTo>
                <a:cubicBezTo>
                  <a:pt x="1601288" y="654608"/>
                  <a:pt x="1424499" y="585459"/>
                  <a:pt x="1283572" y="646331"/>
                </a:cubicBezTo>
                <a:cubicBezTo>
                  <a:pt x="1142645" y="707203"/>
                  <a:pt x="821265" y="645998"/>
                  <a:pt x="656048" y="646331"/>
                </a:cubicBezTo>
                <a:cubicBezTo>
                  <a:pt x="490831" y="646664"/>
                  <a:pt x="193556" y="572233"/>
                  <a:pt x="0" y="646331"/>
                </a:cubicBezTo>
                <a:cubicBezTo>
                  <a:pt x="-6256" y="536701"/>
                  <a:pt x="27938" y="444256"/>
                  <a:pt x="0" y="310239"/>
                </a:cubicBezTo>
                <a:cubicBezTo>
                  <a:pt x="-27938" y="176222"/>
                  <a:pt x="10887" y="103096"/>
                  <a:pt x="0" y="0"/>
                </a:cubicBezTo>
                <a:close/>
              </a:path>
            </a:pathLst>
          </a:cu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w="3175">
            <a:solidFill>
              <a:srgbClr val="0070C0"/>
            </a:solidFill>
            <a:extLst>
              <a:ext uri="{C807C97D-BFC1-408E-A445-0C87EB9F89A2}">
                <ask:lineSketchStyleProps xmlns:ask="http://schemas.microsoft.com/office/drawing/2018/sketchyshapes" sd="4118111680">
                  <a:prstGeom prst="rect">
                    <a:avLst/>
                  </a:prstGeom>
                  <ask:type>
                    <ask:lineSketchScribble/>
                  </ask:type>
                </ask:lineSketchStyleProps>
              </a:ext>
            </a:extLst>
          </a:ln>
          <a:effectLst>
            <a:outerShdw blurRad="50800" dist="38100" dir="2700000" algn="tl" rotWithShape="0">
              <a:prstClr val="black">
                <a:alpha val="40000"/>
              </a:prstClr>
            </a:outerShdw>
          </a:effectLst>
        </p:spPr>
        <p:txBody>
          <a:bodyPr wrap="square" rtlCol="0">
            <a:spAutoFit/>
          </a:bodyPr>
          <a:lstStyle/>
          <a:p>
            <a:pPr algn="ctr"/>
            <a:r>
              <a:rPr lang="fr-FR" b="1" dirty="0"/>
              <a:t>Analyse les problèmes de performances</a:t>
            </a:r>
          </a:p>
        </p:txBody>
      </p:sp>
    </p:spTree>
    <p:extLst>
      <p:ext uri="{BB962C8B-B14F-4D97-AF65-F5344CB8AC3E}">
        <p14:creationId xmlns:p14="http://schemas.microsoft.com/office/powerpoint/2010/main" val="3217283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BC75D259-DE05-474B-A43A-95015810F0E4}"/>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200413" y="2190778"/>
            <a:ext cx="6233719" cy="4488656"/>
          </a:xfrm>
          <a:prstGeom prst="rect">
            <a:avLst/>
          </a:prstGeom>
        </p:spPr>
      </p:pic>
      <p:pic>
        <p:nvPicPr>
          <p:cNvPr id="8" name="Image 7">
            <a:extLst>
              <a:ext uri="{FF2B5EF4-FFF2-40B4-BE49-F238E27FC236}">
                <a16:creationId xmlns:a16="http://schemas.microsoft.com/office/drawing/2014/main" id="{D062F0BD-B143-4ECE-AEEA-4BCF9CE33F0F}"/>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5834063" y="2222256"/>
            <a:ext cx="6177983" cy="4430956"/>
          </a:xfrm>
          <a:prstGeom prst="rect">
            <a:avLst/>
          </a:prstGeom>
        </p:spPr>
      </p:pic>
      <p:sp>
        <p:nvSpPr>
          <p:cNvPr id="9" name="ZoneTexte 8">
            <a:extLst>
              <a:ext uri="{FF2B5EF4-FFF2-40B4-BE49-F238E27FC236}">
                <a16:creationId xmlns:a16="http://schemas.microsoft.com/office/drawing/2014/main" id="{737ECC37-1673-4C87-BC9D-1772C2C583D0}"/>
              </a:ext>
            </a:extLst>
          </p:cNvPr>
          <p:cNvSpPr txBox="1"/>
          <p:nvPr>
            <p:custDataLst>
              <p:tags r:id="rId3"/>
            </p:custDataLst>
          </p:nvPr>
        </p:nvSpPr>
        <p:spPr>
          <a:xfrm>
            <a:off x="3748087" y="582051"/>
            <a:ext cx="3938588" cy="584775"/>
          </a:xfrm>
          <a:prstGeom prst="rect">
            <a:avLst/>
          </a:prstGeom>
          <a:noFill/>
        </p:spPr>
        <p:txBody>
          <a:bodyPr wrap="square" rtlCol="0">
            <a:spAutoFit/>
          </a:bodyPr>
          <a:lstStyle/>
          <a:p>
            <a:pPr algn="ctr"/>
            <a:r>
              <a:rPr lang="fr-FR" sz="3200" b="1" dirty="0"/>
              <a:t>Version Desktop</a:t>
            </a:r>
          </a:p>
        </p:txBody>
      </p:sp>
      <p:sp>
        <p:nvSpPr>
          <p:cNvPr id="10" name="ZoneTexte 9">
            <a:extLst>
              <a:ext uri="{FF2B5EF4-FFF2-40B4-BE49-F238E27FC236}">
                <a16:creationId xmlns:a16="http://schemas.microsoft.com/office/drawing/2014/main" id="{F0B0048A-41D3-44DE-B90D-06393B61D58E}"/>
              </a:ext>
            </a:extLst>
          </p:cNvPr>
          <p:cNvSpPr txBox="1"/>
          <p:nvPr>
            <p:custDataLst>
              <p:tags r:id="rId4"/>
            </p:custDataLst>
          </p:nvPr>
        </p:nvSpPr>
        <p:spPr>
          <a:xfrm>
            <a:off x="9234495" y="3426619"/>
            <a:ext cx="904875" cy="369332"/>
          </a:xfrm>
          <a:prstGeom prst="rect">
            <a:avLst/>
          </a:prstGeom>
          <a:solidFill>
            <a:srgbClr val="00B050"/>
          </a:solidFill>
        </p:spPr>
        <p:txBody>
          <a:bodyPr wrap="square" rtlCol="0">
            <a:spAutoFit/>
          </a:bodyPr>
          <a:lstStyle/>
          <a:p>
            <a:pPr algn="ctr"/>
            <a:r>
              <a:rPr lang="fr-FR" dirty="0"/>
              <a:t>APRES</a:t>
            </a:r>
          </a:p>
        </p:txBody>
      </p:sp>
      <p:sp>
        <p:nvSpPr>
          <p:cNvPr id="11" name="ZoneTexte 10">
            <a:extLst>
              <a:ext uri="{FF2B5EF4-FFF2-40B4-BE49-F238E27FC236}">
                <a16:creationId xmlns:a16="http://schemas.microsoft.com/office/drawing/2014/main" id="{644C25C4-7801-4AB5-B772-7BD7E3B51DC8}"/>
              </a:ext>
            </a:extLst>
          </p:cNvPr>
          <p:cNvSpPr txBox="1"/>
          <p:nvPr>
            <p:custDataLst>
              <p:tags r:id="rId5"/>
            </p:custDataLst>
          </p:nvPr>
        </p:nvSpPr>
        <p:spPr>
          <a:xfrm>
            <a:off x="3352801" y="3426619"/>
            <a:ext cx="904875" cy="369332"/>
          </a:xfrm>
          <a:prstGeom prst="rect">
            <a:avLst/>
          </a:prstGeom>
          <a:solidFill>
            <a:srgbClr val="FF0000"/>
          </a:solidFill>
        </p:spPr>
        <p:txBody>
          <a:bodyPr wrap="square" rtlCol="0">
            <a:spAutoFit/>
          </a:bodyPr>
          <a:lstStyle/>
          <a:p>
            <a:pPr algn="ctr"/>
            <a:r>
              <a:rPr lang="fr-FR" dirty="0"/>
              <a:t>AVANT</a:t>
            </a:r>
          </a:p>
        </p:txBody>
      </p:sp>
      <p:sp>
        <p:nvSpPr>
          <p:cNvPr id="12" name="ZoneTexte 11">
            <a:extLst>
              <a:ext uri="{FF2B5EF4-FFF2-40B4-BE49-F238E27FC236}">
                <a16:creationId xmlns:a16="http://schemas.microsoft.com/office/drawing/2014/main" id="{4EE1B78F-9EC4-44A9-9C25-686700E3A450}"/>
              </a:ext>
            </a:extLst>
          </p:cNvPr>
          <p:cNvSpPr txBox="1"/>
          <p:nvPr>
            <p:custDataLst>
              <p:tags r:id="rId6"/>
            </p:custDataLst>
          </p:nvPr>
        </p:nvSpPr>
        <p:spPr>
          <a:xfrm>
            <a:off x="257175" y="204782"/>
            <a:ext cx="1390650" cy="369332"/>
          </a:xfrm>
          <a:prstGeom prst="rect">
            <a:avLst/>
          </a:prstGeom>
          <a:solidFill>
            <a:srgbClr val="7030A0"/>
          </a:solidFill>
          <a:effectLst>
            <a:outerShdw blurRad="50800" dist="38100" dir="2700000" algn="tl" rotWithShape="0">
              <a:prstClr val="black">
                <a:alpha val="40000"/>
              </a:prstClr>
            </a:outerShdw>
          </a:effectLst>
        </p:spPr>
        <p:txBody>
          <a:bodyPr wrap="square" rtlCol="0">
            <a:spAutoFit/>
          </a:bodyPr>
          <a:lstStyle/>
          <a:p>
            <a:pPr algn="ctr"/>
            <a:r>
              <a:rPr lang="fr-FR" dirty="0">
                <a:solidFill>
                  <a:schemeClr val="bg1"/>
                </a:solidFill>
              </a:rPr>
              <a:t>PageSpeed</a:t>
            </a:r>
          </a:p>
        </p:txBody>
      </p:sp>
    </p:spTree>
    <p:extLst>
      <p:ext uri="{BB962C8B-B14F-4D97-AF65-F5344CB8AC3E}">
        <p14:creationId xmlns:p14="http://schemas.microsoft.com/office/powerpoint/2010/main" val="23078331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2"/>
</p:tagLst>
</file>

<file path=ppt/tags/tag11.xml><?xml version="1.0" encoding="utf-8"?>
<p:tagLst xmlns:a="http://schemas.openxmlformats.org/drawingml/2006/main" xmlns:r="http://schemas.openxmlformats.org/officeDocument/2006/relationships" xmlns:p="http://schemas.openxmlformats.org/presentationml/2006/main">
  <p:tag name="NUM" val="3"/>
</p:tagLst>
</file>

<file path=ppt/tags/tag12.xml><?xml version="1.0" encoding="utf-8"?>
<p:tagLst xmlns:a="http://schemas.openxmlformats.org/drawingml/2006/main" xmlns:r="http://schemas.openxmlformats.org/officeDocument/2006/relationships" xmlns:p="http://schemas.openxmlformats.org/presentationml/2006/main">
  <p:tag name="NUM" val="4"/>
</p:tagLst>
</file>

<file path=ppt/tags/tag13.xml><?xml version="1.0" encoding="utf-8"?>
<p:tagLst xmlns:a="http://schemas.openxmlformats.org/drawingml/2006/main" xmlns:r="http://schemas.openxmlformats.org/officeDocument/2006/relationships" xmlns:p="http://schemas.openxmlformats.org/presentationml/2006/main">
  <p:tag name="NUM" val="5"/>
</p:tagLst>
</file>

<file path=ppt/tags/tag14.xml><?xml version="1.0" encoding="utf-8"?>
<p:tagLst xmlns:a="http://schemas.openxmlformats.org/drawingml/2006/main" xmlns:r="http://schemas.openxmlformats.org/officeDocument/2006/relationships" xmlns:p="http://schemas.openxmlformats.org/presentationml/2006/main">
  <p:tag name="NUM" val="7"/>
</p:tagLst>
</file>

<file path=ppt/tags/tag15.xml><?xml version="1.0" encoding="utf-8"?>
<p:tagLst xmlns:a="http://schemas.openxmlformats.org/drawingml/2006/main" xmlns:r="http://schemas.openxmlformats.org/officeDocument/2006/relationships" xmlns:p="http://schemas.openxmlformats.org/presentationml/2006/main">
  <p:tag name="NUM" val="8"/>
</p:tagLst>
</file>

<file path=ppt/tags/tag16.xml><?xml version="1.0" encoding="utf-8"?>
<p:tagLst xmlns:a="http://schemas.openxmlformats.org/drawingml/2006/main" xmlns:r="http://schemas.openxmlformats.org/officeDocument/2006/relationships" xmlns:p="http://schemas.openxmlformats.org/presentationml/2006/main">
  <p:tag name="NUM" val="5"/>
</p:tagLst>
</file>

<file path=ppt/tags/tag17.xml><?xml version="1.0" encoding="utf-8"?>
<p:tagLst xmlns:a="http://schemas.openxmlformats.org/drawingml/2006/main" xmlns:r="http://schemas.openxmlformats.org/officeDocument/2006/relationships" xmlns:p="http://schemas.openxmlformats.org/presentationml/2006/main">
  <p:tag name="NUM" val="5"/>
</p:tagLst>
</file>

<file path=ppt/tags/tag18.xml><?xml version="1.0" encoding="utf-8"?>
<p:tagLst xmlns:a="http://schemas.openxmlformats.org/drawingml/2006/main" xmlns:r="http://schemas.openxmlformats.org/officeDocument/2006/relationships" xmlns:p="http://schemas.openxmlformats.org/presentationml/2006/main">
  <p:tag name="NUM" val="6"/>
</p:tagLst>
</file>

<file path=ppt/tags/tag19.xml><?xml version="1.0" encoding="utf-8"?>
<p:tagLst xmlns:a="http://schemas.openxmlformats.org/drawingml/2006/main" xmlns:r="http://schemas.openxmlformats.org/officeDocument/2006/relationships" xmlns:p="http://schemas.openxmlformats.org/presentationml/2006/main">
  <p:tag name="NUM" val="1"/>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2"/>
</p:tagLst>
</file>

<file path=ppt/tags/tag21.xml><?xml version="1.0" encoding="utf-8"?>
<p:tagLst xmlns:a="http://schemas.openxmlformats.org/drawingml/2006/main" xmlns:r="http://schemas.openxmlformats.org/officeDocument/2006/relationships" xmlns:p="http://schemas.openxmlformats.org/presentationml/2006/main">
  <p:tag name="NUM" val="3"/>
</p:tagLst>
</file>

<file path=ppt/tags/tag22.xml><?xml version="1.0" encoding="utf-8"?>
<p:tagLst xmlns:a="http://schemas.openxmlformats.org/drawingml/2006/main" xmlns:r="http://schemas.openxmlformats.org/officeDocument/2006/relationships" xmlns:p="http://schemas.openxmlformats.org/presentationml/2006/main">
  <p:tag name="NUM" val="4"/>
</p:tagLst>
</file>

<file path=ppt/tags/tag23.xml><?xml version="1.0" encoding="utf-8"?>
<p:tagLst xmlns:a="http://schemas.openxmlformats.org/drawingml/2006/main" xmlns:r="http://schemas.openxmlformats.org/officeDocument/2006/relationships" xmlns:p="http://schemas.openxmlformats.org/presentationml/2006/main">
  <p:tag name="NUM" val="5"/>
</p:tagLst>
</file>

<file path=ppt/tags/tag24.xml><?xml version="1.0" encoding="utf-8"?>
<p:tagLst xmlns:a="http://schemas.openxmlformats.org/drawingml/2006/main" xmlns:r="http://schemas.openxmlformats.org/officeDocument/2006/relationships" xmlns:p="http://schemas.openxmlformats.org/presentationml/2006/main">
  <p:tag name="NUM" val="6"/>
</p:tagLst>
</file>

<file path=ppt/tags/tag25.xml><?xml version="1.0" encoding="utf-8"?>
<p:tagLst xmlns:a="http://schemas.openxmlformats.org/drawingml/2006/main" xmlns:r="http://schemas.openxmlformats.org/officeDocument/2006/relationships" xmlns:p="http://schemas.openxmlformats.org/presentationml/2006/main">
  <p:tag name="NUM" val="7"/>
</p:tagLst>
</file>

<file path=ppt/tags/tag26.xml><?xml version="1.0" encoding="utf-8"?>
<p:tagLst xmlns:a="http://schemas.openxmlformats.org/drawingml/2006/main" xmlns:r="http://schemas.openxmlformats.org/officeDocument/2006/relationships" xmlns:p="http://schemas.openxmlformats.org/presentationml/2006/main">
  <p:tag name="NUM" val="5"/>
</p:tagLst>
</file>

<file path=ppt/tags/tag27.xml><?xml version="1.0" encoding="utf-8"?>
<p:tagLst xmlns:a="http://schemas.openxmlformats.org/drawingml/2006/main" xmlns:r="http://schemas.openxmlformats.org/officeDocument/2006/relationships" xmlns:p="http://schemas.openxmlformats.org/presentationml/2006/main">
  <p:tag name="NUM" val="1"/>
</p:tagLst>
</file>

<file path=ppt/tags/tag28.xml><?xml version="1.0" encoding="utf-8"?>
<p:tagLst xmlns:a="http://schemas.openxmlformats.org/drawingml/2006/main" xmlns:r="http://schemas.openxmlformats.org/officeDocument/2006/relationships" xmlns:p="http://schemas.openxmlformats.org/presentationml/2006/main">
  <p:tag name="NUM" val="2"/>
</p:tagLst>
</file>

<file path=ppt/tags/tag29.xml><?xml version="1.0" encoding="utf-8"?>
<p:tagLst xmlns:a="http://schemas.openxmlformats.org/drawingml/2006/main" xmlns:r="http://schemas.openxmlformats.org/officeDocument/2006/relationships" xmlns:p="http://schemas.openxmlformats.org/presentationml/2006/main">
  <p:tag name="NUM" val="3"/>
</p:tagLst>
</file>

<file path=ppt/tags/tag3.xml><?xml version="1.0" encoding="utf-8"?>
<p:tagLst xmlns:a="http://schemas.openxmlformats.org/drawingml/2006/main" xmlns:r="http://schemas.openxmlformats.org/officeDocument/2006/relationships" xmlns:p="http://schemas.openxmlformats.org/presentationml/2006/main">
  <p:tag name="NUM" val="3"/>
</p:tagLst>
</file>

<file path=ppt/tags/tag30.xml><?xml version="1.0" encoding="utf-8"?>
<p:tagLst xmlns:a="http://schemas.openxmlformats.org/drawingml/2006/main" xmlns:r="http://schemas.openxmlformats.org/officeDocument/2006/relationships" xmlns:p="http://schemas.openxmlformats.org/presentationml/2006/main">
  <p:tag name="NUM" val="4"/>
</p:tagLst>
</file>

<file path=ppt/tags/tag31.xml><?xml version="1.0" encoding="utf-8"?>
<p:tagLst xmlns:a="http://schemas.openxmlformats.org/drawingml/2006/main" xmlns:r="http://schemas.openxmlformats.org/officeDocument/2006/relationships" xmlns:p="http://schemas.openxmlformats.org/presentationml/2006/main">
  <p:tag name="NUM" val="5"/>
</p:tagLst>
</file>

<file path=ppt/tags/tag32.xml><?xml version="1.0" encoding="utf-8"?>
<p:tagLst xmlns:a="http://schemas.openxmlformats.org/drawingml/2006/main" xmlns:r="http://schemas.openxmlformats.org/officeDocument/2006/relationships" xmlns:p="http://schemas.openxmlformats.org/presentationml/2006/main">
  <p:tag name="NUM" val="6"/>
</p:tagLst>
</file>

<file path=ppt/tags/tag33.xml><?xml version="1.0" encoding="utf-8"?>
<p:tagLst xmlns:a="http://schemas.openxmlformats.org/drawingml/2006/main" xmlns:r="http://schemas.openxmlformats.org/officeDocument/2006/relationships" xmlns:p="http://schemas.openxmlformats.org/presentationml/2006/main">
  <p:tag name="NUM" val="7"/>
</p:tagLst>
</file>

<file path=ppt/tags/tag34.xml><?xml version="1.0" encoding="utf-8"?>
<p:tagLst xmlns:a="http://schemas.openxmlformats.org/drawingml/2006/main" xmlns:r="http://schemas.openxmlformats.org/officeDocument/2006/relationships" xmlns:p="http://schemas.openxmlformats.org/presentationml/2006/main">
  <p:tag name="NUM" val="8"/>
</p:tagLst>
</file>

<file path=ppt/tags/tag35.xml><?xml version="1.0" encoding="utf-8"?>
<p:tagLst xmlns:a="http://schemas.openxmlformats.org/drawingml/2006/main" xmlns:r="http://schemas.openxmlformats.org/officeDocument/2006/relationships" xmlns:p="http://schemas.openxmlformats.org/presentationml/2006/main">
  <p:tag name="NUM" val="8"/>
</p:tagLst>
</file>

<file path=ppt/tags/tag36.xml><?xml version="1.0" encoding="utf-8"?>
<p:tagLst xmlns:a="http://schemas.openxmlformats.org/drawingml/2006/main" xmlns:r="http://schemas.openxmlformats.org/officeDocument/2006/relationships" xmlns:p="http://schemas.openxmlformats.org/presentationml/2006/main">
  <p:tag name="NUM" val="3"/>
</p:tagLst>
</file>

<file path=ppt/tags/tag37.xml><?xml version="1.0" encoding="utf-8"?>
<p:tagLst xmlns:a="http://schemas.openxmlformats.org/drawingml/2006/main" xmlns:r="http://schemas.openxmlformats.org/officeDocument/2006/relationships" xmlns:p="http://schemas.openxmlformats.org/presentationml/2006/main">
  <p:tag name="NUM" val="4"/>
</p:tagLst>
</file>

<file path=ppt/tags/tag38.xml><?xml version="1.0" encoding="utf-8"?>
<p:tagLst xmlns:a="http://schemas.openxmlformats.org/drawingml/2006/main" xmlns:r="http://schemas.openxmlformats.org/officeDocument/2006/relationships" xmlns:p="http://schemas.openxmlformats.org/presentationml/2006/main">
  <p:tag name="NUM" val="5"/>
</p:tagLst>
</file>

<file path=ppt/tags/tag39.xml><?xml version="1.0" encoding="utf-8"?>
<p:tagLst xmlns:a="http://schemas.openxmlformats.org/drawingml/2006/main" xmlns:r="http://schemas.openxmlformats.org/officeDocument/2006/relationships" xmlns:p="http://schemas.openxmlformats.org/presentationml/2006/main">
  <p:tag name="NUM" val="3"/>
</p:tagLst>
</file>

<file path=ppt/tags/tag4.xml><?xml version="1.0" encoding="utf-8"?>
<p:tagLst xmlns:a="http://schemas.openxmlformats.org/drawingml/2006/main" xmlns:r="http://schemas.openxmlformats.org/officeDocument/2006/relationships" xmlns:p="http://schemas.openxmlformats.org/presentationml/2006/main">
  <p:tag name="NUM" val="5"/>
</p:tagLst>
</file>

<file path=ppt/tags/tag40.xml><?xml version="1.0" encoding="utf-8"?>
<p:tagLst xmlns:a="http://schemas.openxmlformats.org/drawingml/2006/main" xmlns:r="http://schemas.openxmlformats.org/officeDocument/2006/relationships" xmlns:p="http://schemas.openxmlformats.org/presentationml/2006/main">
  <p:tag name="NUM" val="1"/>
</p:tagLst>
</file>

<file path=ppt/tags/tag41.xml><?xml version="1.0" encoding="utf-8"?>
<p:tagLst xmlns:a="http://schemas.openxmlformats.org/drawingml/2006/main" xmlns:r="http://schemas.openxmlformats.org/officeDocument/2006/relationships" xmlns:p="http://schemas.openxmlformats.org/presentationml/2006/main">
  <p:tag name="NUM" val="3"/>
</p:tagLst>
</file>

<file path=ppt/tags/tag42.xml><?xml version="1.0" encoding="utf-8"?>
<p:tagLst xmlns:a="http://schemas.openxmlformats.org/drawingml/2006/main" xmlns:r="http://schemas.openxmlformats.org/officeDocument/2006/relationships" xmlns:p="http://schemas.openxmlformats.org/presentationml/2006/main">
  <p:tag name="NUM" val="4"/>
</p:tagLst>
</file>

<file path=ppt/tags/tag43.xml><?xml version="1.0" encoding="utf-8"?>
<p:tagLst xmlns:a="http://schemas.openxmlformats.org/drawingml/2006/main" xmlns:r="http://schemas.openxmlformats.org/officeDocument/2006/relationships" xmlns:p="http://schemas.openxmlformats.org/presentationml/2006/main">
  <p:tag name="NUM" val="5"/>
</p:tagLst>
</file>

<file path=ppt/tags/tag44.xml><?xml version="1.0" encoding="utf-8"?>
<p:tagLst xmlns:a="http://schemas.openxmlformats.org/drawingml/2006/main" xmlns:r="http://schemas.openxmlformats.org/officeDocument/2006/relationships" xmlns:p="http://schemas.openxmlformats.org/presentationml/2006/main">
  <p:tag name="NUM" val="6"/>
</p:tagLst>
</file>

<file path=ppt/tags/tag45.xml><?xml version="1.0" encoding="utf-8"?>
<p:tagLst xmlns:a="http://schemas.openxmlformats.org/drawingml/2006/main" xmlns:r="http://schemas.openxmlformats.org/officeDocument/2006/relationships" xmlns:p="http://schemas.openxmlformats.org/presentationml/2006/main">
  <p:tag name="NUM" val="7"/>
</p:tagLst>
</file>

<file path=ppt/tags/tag46.xml><?xml version="1.0" encoding="utf-8"?>
<p:tagLst xmlns:a="http://schemas.openxmlformats.org/drawingml/2006/main" xmlns:r="http://schemas.openxmlformats.org/officeDocument/2006/relationships" xmlns:p="http://schemas.openxmlformats.org/presentationml/2006/main">
  <p:tag name="NUM" val="8"/>
</p:tagLst>
</file>

<file path=ppt/tags/tag47.xml><?xml version="1.0" encoding="utf-8"?>
<p:tagLst xmlns:a="http://schemas.openxmlformats.org/drawingml/2006/main" xmlns:r="http://schemas.openxmlformats.org/officeDocument/2006/relationships" xmlns:p="http://schemas.openxmlformats.org/presentationml/2006/main">
  <p:tag name="NUM" val="3"/>
</p:tagLst>
</file>

<file path=ppt/tags/tag48.xml><?xml version="1.0" encoding="utf-8"?>
<p:tagLst xmlns:a="http://schemas.openxmlformats.org/drawingml/2006/main" xmlns:r="http://schemas.openxmlformats.org/officeDocument/2006/relationships" xmlns:p="http://schemas.openxmlformats.org/presentationml/2006/main">
  <p:tag name="NUM" val="5"/>
</p:tagLst>
</file>

<file path=ppt/tags/tag49.xml><?xml version="1.0" encoding="utf-8"?>
<p:tagLst xmlns:a="http://schemas.openxmlformats.org/drawingml/2006/main" xmlns:r="http://schemas.openxmlformats.org/officeDocument/2006/relationships" xmlns:p="http://schemas.openxmlformats.org/presentationml/2006/main">
  <p:tag name="NUM" val="1"/>
</p:tagLst>
</file>

<file path=ppt/tags/tag5.xml><?xml version="1.0" encoding="utf-8"?>
<p:tagLst xmlns:a="http://schemas.openxmlformats.org/drawingml/2006/main" xmlns:r="http://schemas.openxmlformats.org/officeDocument/2006/relationships" xmlns:p="http://schemas.openxmlformats.org/presentationml/2006/main">
  <p:tag name="NUM" val="2"/>
</p:tagLst>
</file>

<file path=ppt/tags/tag50.xml><?xml version="1.0" encoding="utf-8"?>
<p:tagLst xmlns:a="http://schemas.openxmlformats.org/drawingml/2006/main" xmlns:r="http://schemas.openxmlformats.org/officeDocument/2006/relationships" xmlns:p="http://schemas.openxmlformats.org/presentationml/2006/main">
  <p:tag name="NUM" val="2"/>
</p:tagLst>
</file>

<file path=ppt/tags/tag51.xml><?xml version="1.0" encoding="utf-8"?>
<p:tagLst xmlns:a="http://schemas.openxmlformats.org/drawingml/2006/main" xmlns:r="http://schemas.openxmlformats.org/officeDocument/2006/relationships" xmlns:p="http://schemas.openxmlformats.org/presentationml/2006/main">
  <p:tag name="NUM" val="3"/>
</p:tagLst>
</file>

<file path=ppt/tags/tag52.xml><?xml version="1.0" encoding="utf-8"?>
<p:tagLst xmlns:a="http://schemas.openxmlformats.org/drawingml/2006/main" xmlns:r="http://schemas.openxmlformats.org/officeDocument/2006/relationships" xmlns:p="http://schemas.openxmlformats.org/presentationml/2006/main">
  <p:tag name="NUM" val="4"/>
</p:tagLst>
</file>

<file path=ppt/tags/tag53.xml><?xml version="1.0" encoding="utf-8"?>
<p:tagLst xmlns:a="http://schemas.openxmlformats.org/drawingml/2006/main" xmlns:r="http://schemas.openxmlformats.org/officeDocument/2006/relationships" xmlns:p="http://schemas.openxmlformats.org/presentationml/2006/main">
  <p:tag name="NUM" val="5"/>
</p:tagLst>
</file>

<file path=ppt/tags/tag54.xml><?xml version="1.0" encoding="utf-8"?>
<p:tagLst xmlns:a="http://schemas.openxmlformats.org/drawingml/2006/main" xmlns:r="http://schemas.openxmlformats.org/officeDocument/2006/relationships" xmlns:p="http://schemas.openxmlformats.org/presentationml/2006/main">
  <p:tag name="NUM" val="7"/>
</p:tagLst>
</file>

<file path=ppt/tags/tag55.xml><?xml version="1.0" encoding="utf-8"?>
<p:tagLst xmlns:a="http://schemas.openxmlformats.org/drawingml/2006/main" xmlns:r="http://schemas.openxmlformats.org/officeDocument/2006/relationships" xmlns:p="http://schemas.openxmlformats.org/presentationml/2006/main">
  <p:tag name="NUM" val="8"/>
</p:tagLst>
</file>

<file path=ppt/tags/tag56.xml><?xml version="1.0" encoding="utf-8"?>
<p:tagLst xmlns:a="http://schemas.openxmlformats.org/drawingml/2006/main" xmlns:r="http://schemas.openxmlformats.org/officeDocument/2006/relationships" xmlns:p="http://schemas.openxmlformats.org/presentationml/2006/main">
  <p:tag name="NUM" val="3"/>
</p:tagLst>
</file>

<file path=ppt/tags/tag57.xml><?xml version="1.0" encoding="utf-8"?>
<p:tagLst xmlns:a="http://schemas.openxmlformats.org/drawingml/2006/main" xmlns:r="http://schemas.openxmlformats.org/officeDocument/2006/relationships" xmlns:p="http://schemas.openxmlformats.org/presentationml/2006/main">
  <p:tag name="NUM" val="1"/>
</p:tagLst>
</file>

<file path=ppt/tags/tag58.xml><?xml version="1.0" encoding="utf-8"?>
<p:tagLst xmlns:a="http://schemas.openxmlformats.org/drawingml/2006/main" xmlns:r="http://schemas.openxmlformats.org/officeDocument/2006/relationships" xmlns:p="http://schemas.openxmlformats.org/presentationml/2006/main">
  <p:tag name="NUM" val="2"/>
</p:tagLst>
</file>

<file path=ppt/tags/tag59.xml><?xml version="1.0" encoding="utf-8"?>
<p:tagLst xmlns:a="http://schemas.openxmlformats.org/drawingml/2006/main" xmlns:r="http://schemas.openxmlformats.org/officeDocument/2006/relationships" xmlns:p="http://schemas.openxmlformats.org/presentationml/2006/main">
  <p:tag name="NUM" val="3"/>
</p:tagLst>
</file>

<file path=ppt/tags/tag6.xml><?xml version="1.0" encoding="utf-8"?>
<p:tagLst xmlns:a="http://schemas.openxmlformats.org/drawingml/2006/main" xmlns:r="http://schemas.openxmlformats.org/officeDocument/2006/relationships" xmlns:p="http://schemas.openxmlformats.org/presentationml/2006/main">
  <p:tag name="NUM" val="3"/>
</p:tagLst>
</file>

<file path=ppt/tags/tag60.xml><?xml version="1.0" encoding="utf-8"?>
<p:tagLst xmlns:a="http://schemas.openxmlformats.org/drawingml/2006/main" xmlns:r="http://schemas.openxmlformats.org/officeDocument/2006/relationships" xmlns:p="http://schemas.openxmlformats.org/presentationml/2006/main">
  <p:tag name="NUM" val="4"/>
</p:tagLst>
</file>

<file path=ppt/tags/tag61.xml><?xml version="1.0" encoding="utf-8"?>
<p:tagLst xmlns:a="http://schemas.openxmlformats.org/drawingml/2006/main" xmlns:r="http://schemas.openxmlformats.org/officeDocument/2006/relationships" xmlns:p="http://schemas.openxmlformats.org/presentationml/2006/main">
  <p:tag name="NUM" val="5"/>
</p:tagLst>
</file>

<file path=ppt/tags/tag62.xml><?xml version="1.0" encoding="utf-8"?>
<p:tagLst xmlns:a="http://schemas.openxmlformats.org/drawingml/2006/main" xmlns:r="http://schemas.openxmlformats.org/officeDocument/2006/relationships" xmlns:p="http://schemas.openxmlformats.org/presentationml/2006/main">
  <p:tag name="NUM" val="6"/>
</p:tagLst>
</file>

<file path=ppt/tags/tag63.xml><?xml version="1.0" encoding="utf-8"?>
<p:tagLst xmlns:a="http://schemas.openxmlformats.org/drawingml/2006/main" xmlns:r="http://schemas.openxmlformats.org/officeDocument/2006/relationships" xmlns:p="http://schemas.openxmlformats.org/presentationml/2006/main">
  <p:tag name="NUM" val="1"/>
</p:tagLst>
</file>

<file path=ppt/tags/tag64.xml><?xml version="1.0" encoding="utf-8"?>
<p:tagLst xmlns:a="http://schemas.openxmlformats.org/drawingml/2006/main" xmlns:r="http://schemas.openxmlformats.org/officeDocument/2006/relationships" xmlns:p="http://schemas.openxmlformats.org/presentationml/2006/main">
  <p:tag name="NUM" val="2"/>
</p:tagLst>
</file>

<file path=ppt/tags/tag65.xml><?xml version="1.0" encoding="utf-8"?>
<p:tagLst xmlns:a="http://schemas.openxmlformats.org/drawingml/2006/main" xmlns:r="http://schemas.openxmlformats.org/officeDocument/2006/relationships" xmlns:p="http://schemas.openxmlformats.org/presentationml/2006/main">
  <p:tag name="NUM" val="3"/>
</p:tagLst>
</file>

<file path=ppt/tags/tag66.xml><?xml version="1.0" encoding="utf-8"?>
<p:tagLst xmlns:a="http://schemas.openxmlformats.org/drawingml/2006/main" xmlns:r="http://schemas.openxmlformats.org/officeDocument/2006/relationships" xmlns:p="http://schemas.openxmlformats.org/presentationml/2006/main">
  <p:tag name="NUM" val="4"/>
</p:tagLst>
</file>

<file path=ppt/tags/tag67.xml><?xml version="1.0" encoding="utf-8"?>
<p:tagLst xmlns:a="http://schemas.openxmlformats.org/drawingml/2006/main" xmlns:r="http://schemas.openxmlformats.org/officeDocument/2006/relationships" xmlns:p="http://schemas.openxmlformats.org/presentationml/2006/main">
  <p:tag name="NUM" val="5"/>
</p:tagLst>
</file>

<file path=ppt/tags/tag68.xml><?xml version="1.0" encoding="utf-8"?>
<p:tagLst xmlns:a="http://schemas.openxmlformats.org/drawingml/2006/main" xmlns:r="http://schemas.openxmlformats.org/officeDocument/2006/relationships" xmlns:p="http://schemas.openxmlformats.org/presentationml/2006/main">
  <p:tag name="NUM" val="6"/>
</p:tagLst>
</file>

<file path=ppt/tags/tag69.xml><?xml version="1.0" encoding="utf-8"?>
<p:tagLst xmlns:a="http://schemas.openxmlformats.org/drawingml/2006/main" xmlns:r="http://schemas.openxmlformats.org/officeDocument/2006/relationships" xmlns:p="http://schemas.openxmlformats.org/presentationml/2006/main">
  <p:tag name="NUM" val="7"/>
</p:tagLst>
</file>

<file path=ppt/tags/tag7.xml><?xml version="1.0" encoding="utf-8"?>
<p:tagLst xmlns:a="http://schemas.openxmlformats.org/drawingml/2006/main" xmlns:r="http://schemas.openxmlformats.org/officeDocument/2006/relationships" xmlns:p="http://schemas.openxmlformats.org/presentationml/2006/main">
  <p:tag name="NUM" val="6"/>
</p:tagLst>
</file>

<file path=ppt/tags/tag70.xml><?xml version="1.0" encoding="utf-8"?>
<p:tagLst xmlns:a="http://schemas.openxmlformats.org/drawingml/2006/main" xmlns:r="http://schemas.openxmlformats.org/officeDocument/2006/relationships" xmlns:p="http://schemas.openxmlformats.org/presentationml/2006/main">
  <p:tag name="NUM" val="1"/>
</p:tagLst>
</file>

<file path=ppt/tags/tag71.xml><?xml version="1.0" encoding="utf-8"?>
<p:tagLst xmlns:a="http://schemas.openxmlformats.org/drawingml/2006/main" xmlns:r="http://schemas.openxmlformats.org/officeDocument/2006/relationships" xmlns:p="http://schemas.openxmlformats.org/presentationml/2006/main">
  <p:tag name="NUM" val="2"/>
</p:tagLst>
</file>

<file path=ppt/tags/tag72.xml><?xml version="1.0" encoding="utf-8"?>
<p:tagLst xmlns:a="http://schemas.openxmlformats.org/drawingml/2006/main" xmlns:r="http://schemas.openxmlformats.org/officeDocument/2006/relationships" xmlns:p="http://schemas.openxmlformats.org/presentationml/2006/main">
  <p:tag name="NUM" val="3"/>
</p:tagLst>
</file>

<file path=ppt/tags/tag73.xml><?xml version="1.0" encoding="utf-8"?>
<p:tagLst xmlns:a="http://schemas.openxmlformats.org/drawingml/2006/main" xmlns:r="http://schemas.openxmlformats.org/officeDocument/2006/relationships" xmlns:p="http://schemas.openxmlformats.org/presentationml/2006/main">
  <p:tag name="NUM" val="4"/>
</p:tagLst>
</file>

<file path=ppt/tags/tag74.xml><?xml version="1.0" encoding="utf-8"?>
<p:tagLst xmlns:a="http://schemas.openxmlformats.org/drawingml/2006/main" xmlns:r="http://schemas.openxmlformats.org/officeDocument/2006/relationships" xmlns:p="http://schemas.openxmlformats.org/presentationml/2006/main">
  <p:tag name="NUM" val="1"/>
</p:tagLst>
</file>

<file path=ppt/tags/tag75.xml><?xml version="1.0" encoding="utf-8"?>
<p:tagLst xmlns:a="http://schemas.openxmlformats.org/drawingml/2006/main" xmlns:r="http://schemas.openxmlformats.org/officeDocument/2006/relationships" xmlns:p="http://schemas.openxmlformats.org/presentationml/2006/main">
  <p:tag name="NUM" val="2"/>
</p:tagLst>
</file>

<file path=ppt/tags/tag76.xml><?xml version="1.0" encoding="utf-8"?>
<p:tagLst xmlns:a="http://schemas.openxmlformats.org/drawingml/2006/main" xmlns:r="http://schemas.openxmlformats.org/officeDocument/2006/relationships" xmlns:p="http://schemas.openxmlformats.org/presentationml/2006/main">
  <p:tag name="NUM" val="3"/>
</p:tagLst>
</file>

<file path=ppt/tags/tag77.xml><?xml version="1.0" encoding="utf-8"?>
<p:tagLst xmlns:a="http://schemas.openxmlformats.org/drawingml/2006/main" xmlns:r="http://schemas.openxmlformats.org/officeDocument/2006/relationships" xmlns:p="http://schemas.openxmlformats.org/presentationml/2006/main">
  <p:tag name="NUM" val="4"/>
</p:tagLst>
</file>

<file path=ppt/tags/tag78.xml><?xml version="1.0" encoding="utf-8"?>
<p:tagLst xmlns:a="http://schemas.openxmlformats.org/drawingml/2006/main" xmlns:r="http://schemas.openxmlformats.org/officeDocument/2006/relationships" xmlns:p="http://schemas.openxmlformats.org/presentationml/2006/main">
  <p:tag name="NUM" val="5"/>
</p:tagLst>
</file>

<file path=ppt/tags/tag79.xml><?xml version="1.0" encoding="utf-8"?>
<p:tagLst xmlns:a="http://schemas.openxmlformats.org/drawingml/2006/main" xmlns:r="http://schemas.openxmlformats.org/officeDocument/2006/relationships" xmlns:p="http://schemas.openxmlformats.org/presentationml/2006/main">
  <p:tag name="NUM" val="6"/>
</p:tagLst>
</file>

<file path=ppt/tags/tag8.xml><?xml version="1.0" encoding="utf-8"?>
<p:tagLst xmlns:a="http://schemas.openxmlformats.org/drawingml/2006/main" xmlns:r="http://schemas.openxmlformats.org/officeDocument/2006/relationships" xmlns:p="http://schemas.openxmlformats.org/presentationml/2006/main">
  <p:tag name="NUM" val="7"/>
</p:tagLst>
</file>

<file path=ppt/tags/tag80.xml><?xml version="1.0" encoding="utf-8"?>
<p:tagLst xmlns:a="http://schemas.openxmlformats.org/drawingml/2006/main" xmlns:r="http://schemas.openxmlformats.org/officeDocument/2006/relationships" xmlns:p="http://schemas.openxmlformats.org/presentationml/2006/main">
  <p:tag name="NUM" val="1"/>
</p:tagLst>
</file>

<file path=ppt/tags/tag81.xml><?xml version="1.0" encoding="utf-8"?>
<p:tagLst xmlns:a="http://schemas.openxmlformats.org/drawingml/2006/main" xmlns:r="http://schemas.openxmlformats.org/officeDocument/2006/relationships" xmlns:p="http://schemas.openxmlformats.org/presentationml/2006/main">
  <p:tag name="NUM" val="2"/>
</p:tagLst>
</file>

<file path=ppt/tags/tag82.xml><?xml version="1.0" encoding="utf-8"?>
<p:tagLst xmlns:a="http://schemas.openxmlformats.org/drawingml/2006/main" xmlns:r="http://schemas.openxmlformats.org/officeDocument/2006/relationships" xmlns:p="http://schemas.openxmlformats.org/presentationml/2006/main">
  <p:tag name="NUM" val="3"/>
</p:tagLst>
</file>

<file path=ppt/tags/tag83.xml><?xml version="1.0" encoding="utf-8"?>
<p:tagLst xmlns:a="http://schemas.openxmlformats.org/drawingml/2006/main" xmlns:r="http://schemas.openxmlformats.org/officeDocument/2006/relationships" xmlns:p="http://schemas.openxmlformats.org/presentationml/2006/main">
  <p:tag name="NUM" val="4"/>
</p:tagLst>
</file>

<file path=ppt/tags/tag84.xml><?xml version="1.0" encoding="utf-8"?>
<p:tagLst xmlns:a="http://schemas.openxmlformats.org/drawingml/2006/main" xmlns:r="http://schemas.openxmlformats.org/officeDocument/2006/relationships" xmlns:p="http://schemas.openxmlformats.org/presentationml/2006/main">
  <p:tag name="NUM" val="5"/>
</p:tagLst>
</file>

<file path=ppt/tags/tag85.xml><?xml version="1.0" encoding="utf-8"?>
<p:tagLst xmlns:a="http://schemas.openxmlformats.org/drawingml/2006/main" xmlns:r="http://schemas.openxmlformats.org/officeDocument/2006/relationships" xmlns:p="http://schemas.openxmlformats.org/presentationml/2006/main">
  <p:tag name="NUM" val="6"/>
</p:tagLst>
</file>

<file path=ppt/tags/tag86.xml><?xml version="1.0" encoding="utf-8"?>
<p:tagLst xmlns:a="http://schemas.openxmlformats.org/drawingml/2006/main" xmlns:r="http://schemas.openxmlformats.org/officeDocument/2006/relationships" xmlns:p="http://schemas.openxmlformats.org/presentationml/2006/main">
  <p:tag name="NUM" val="7"/>
</p:tagLst>
</file>

<file path=ppt/tags/tag9.xml><?xml version="1.0" encoding="utf-8"?>
<p:tagLst xmlns:a="http://schemas.openxmlformats.org/drawingml/2006/main" xmlns:r="http://schemas.openxmlformats.org/officeDocument/2006/relationships" xmlns:p="http://schemas.openxmlformats.org/presentationml/2006/main">
  <p:tag name="NUM" val="4"/>
</p:tagLst>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1673</TotalTime>
  <Words>722</Words>
  <Application>Microsoft Office PowerPoint</Application>
  <PresentationFormat>Grand écran</PresentationFormat>
  <Paragraphs>79</Paragraphs>
  <Slides>13</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13</vt:i4>
      </vt:variant>
    </vt:vector>
  </HeadingPairs>
  <TitlesOfParts>
    <vt:vector size="18" baseType="lpstr">
      <vt:lpstr>Arial</vt:lpstr>
      <vt:lpstr>Calibri</vt:lpstr>
      <vt:lpstr>Calibri Light</vt:lpstr>
      <vt:lpstr>Inter</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Esteban Hatchikian</dc:creator>
  <cp:lastModifiedBy>Esteban Hatchikian</cp:lastModifiedBy>
  <cp:revision>108</cp:revision>
  <dcterms:created xsi:type="dcterms:W3CDTF">2022-11-24T16:09:20Z</dcterms:created>
  <dcterms:modified xsi:type="dcterms:W3CDTF">2022-12-12T05:11:55Z</dcterms:modified>
</cp:coreProperties>
</file>